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3"/>
  </p:notesMasterIdLst>
  <p:sldIdLst>
    <p:sldId id="256" r:id="rId2"/>
    <p:sldId id="320" r:id="rId3"/>
    <p:sldId id="1188" r:id="rId4"/>
    <p:sldId id="302" r:id="rId5"/>
    <p:sldId id="303" r:id="rId6"/>
    <p:sldId id="1225" r:id="rId7"/>
    <p:sldId id="1226" r:id="rId8"/>
    <p:sldId id="1198" r:id="rId9"/>
    <p:sldId id="1199" r:id="rId10"/>
    <p:sldId id="1227" r:id="rId11"/>
    <p:sldId id="1201" r:id="rId12"/>
    <p:sldId id="1223" r:id="rId13"/>
    <p:sldId id="1203" r:id="rId14"/>
    <p:sldId id="305" r:id="rId15"/>
    <p:sldId id="1189" r:id="rId16"/>
    <p:sldId id="298" r:id="rId17"/>
    <p:sldId id="1205" r:id="rId18"/>
    <p:sldId id="1206" r:id="rId19"/>
    <p:sldId id="1207" r:id="rId20"/>
    <p:sldId id="1208" r:id="rId21"/>
    <p:sldId id="1224" r:id="rId22"/>
    <p:sldId id="1210" r:id="rId23"/>
    <p:sldId id="1211" r:id="rId24"/>
    <p:sldId id="1190" r:id="rId25"/>
    <p:sldId id="312" r:id="rId26"/>
    <p:sldId id="1212" r:id="rId27"/>
    <p:sldId id="319" r:id="rId28"/>
    <p:sldId id="322" r:id="rId29"/>
    <p:sldId id="1213" r:id="rId30"/>
    <p:sldId id="1214" r:id="rId31"/>
    <p:sldId id="1215" r:id="rId32"/>
    <p:sldId id="1216" r:id="rId33"/>
    <p:sldId id="1217" r:id="rId34"/>
    <p:sldId id="1218" r:id="rId35"/>
    <p:sldId id="1219" r:id="rId36"/>
    <p:sldId id="1220" r:id="rId37"/>
    <p:sldId id="1221" r:id="rId38"/>
    <p:sldId id="321" r:id="rId39"/>
    <p:sldId id="1222" r:id="rId40"/>
    <p:sldId id="299" r:id="rId41"/>
    <p:sldId id="126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636AA2"/>
    <a:srgbClr val="FFCC66"/>
    <a:srgbClr val="000000"/>
    <a:srgbClr val="FFCC00"/>
    <a:srgbClr val="B13589"/>
    <a:srgbClr val="666DA4"/>
    <a:srgbClr val="F2C79F"/>
    <a:srgbClr val="CC99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637" autoAdjust="0"/>
  </p:normalViewPr>
  <p:slideViewPr>
    <p:cSldViewPr snapToGrid="0">
      <p:cViewPr varScale="1">
        <p:scale>
          <a:sx n="90" d="100"/>
          <a:sy n="90" d="100"/>
        </p:scale>
        <p:origin x="370"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2612F-6665-43FD-B87A-4E33BD9CA08D}" type="doc">
      <dgm:prSet loTypeId="urn:microsoft.com/office/officeart/2016/7/layout/RepeatingBendingProcessNew" loCatId="process" qsTypeId="urn:microsoft.com/office/officeart/2005/8/quickstyle/3d2" qsCatId="3D" csTypeId="urn:microsoft.com/office/officeart/2005/8/colors/colorful4" csCatId="colorful" phldr="1"/>
      <dgm:spPr/>
      <dgm:t>
        <a:bodyPr/>
        <a:lstStyle/>
        <a:p>
          <a:endParaRPr lang="en-US"/>
        </a:p>
      </dgm:t>
    </dgm:pt>
    <dgm:pt modelId="{59337BD5-9B52-46D5-B9FB-FE82C99B82A7}">
      <dgm:prSet custT="1"/>
      <dgm:spPr/>
      <dgm:t>
        <a:bodyPr/>
        <a:lstStyle/>
        <a:p>
          <a:r>
            <a:rPr lang="en-GB" sz="2000" dirty="0" err="1"/>
            <a:t>Günümüzde</a:t>
          </a:r>
          <a:r>
            <a:rPr lang="en-GB" sz="2000" dirty="0"/>
            <a:t> tıp </a:t>
          </a:r>
          <a:r>
            <a:rPr lang="en-GB" sz="2000" dirty="0" err="1"/>
            <a:t>teknolojileri</a:t>
          </a:r>
          <a:r>
            <a:rPr lang="en-GB" sz="2000" dirty="0"/>
            <a:t> </a:t>
          </a:r>
          <a:r>
            <a:rPr lang="en-GB" sz="2000" dirty="0" err="1"/>
            <a:t>ve</a:t>
          </a:r>
          <a:r>
            <a:rPr lang="en-GB" sz="2000" dirty="0"/>
            <a:t> </a:t>
          </a:r>
          <a:r>
            <a:rPr lang="en-GB" sz="2000" dirty="0" err="1"/>
            <a:t>uygulamalarında</a:t>
          </a:r>
          <a:r>
            <a:rPr lang="en-GB" sz="2000" dirty="0"/>
            <a:t> </a:t>
          </a:r>
          <a:r>
            <a:rPr lang="en-GB" sz="2000" dirty="0" err="1"/>
            <a:t>yaşanan</a:t>
          </a:r>
          <a:r>
            <a:rPr lang="en-GB" sz="2000" dirty="0"/>
            <a:t> </a:t>
          </a:r>
          <a:r>
            <a:rPr lang="en-GB" sz="2000" dirty="0" err="1"/>
            <a:t>hızlı</a:t>
          </a:r>
          <a:r>
            <a:rPr lang="en-GB" sz="2000" dirty="0"/>
            <a:t> </a:t>
          </a:r>
          <a:r>
            <a:rPr lang="en-GB" sz="2000" dirty="0" err="1"/>
            <a:t>ilerlemeler</a:t>
          </a:r>
          <a:endParaRPr lang="en-US" sz="2000" dirty="0"/>
        </a:p>
      </dgm:t>
    </dgm:pt>
    <dgm:pt modelId="{252ED47D-5128-4392-838B-271E509DAB8E}" type="parTrans" cxnId="{193121CF-C655-42DD-9010-0DC4223FB597}">
      <dgm:prSet/>
      <dgm:spPr/>
      <dgm:t>
        <a:bodyPr/>
        <a:lstStyle/>
        <a:p>
          <a:endParaRPr lang="en-US" sz="2000">
            <a:solidFill>
              <a:srgbClr val="000000"/>
            </a:solidFill>
          </a:endParaRPr>
        </a:p>
      </dgm:t>
    </dgm:pt>
    <dgm:pt modelId="{DB9FECF4-EBA5-4D3E-B3AE-22199DD2A13C}" type="sibTrans" cxnId="{193121CF-C655-42DD-9010-0DC4223FB597}">
      <dgm:prSet custT="1"/>
      <dgm:spPr/>
      <dgm:t>
        <a:bodyPr/>
        <a:lstStyle/>
        <a:p>
          <a:endParaRPr lang="en-US" sz="2000">
            <a:solidFill>
              <a:srgbClr val="000000"/>
            </a:solidFill>
          </a:endParaRPr>
        </a:p>
      </dgm:t>
    </dgm:pt>
    <dgm:pt modelId="{A18CA7EA-09E5-4607-A03D-AA2867516BB0}">
      <dgm:prSet custT="1"/>
      <dgm:spPr/>
      <dgm:t>
        <a:bodyPr/>
        <a:lstStyle/>
        <a:p>
          <a:r>
            <a:rPr lang="en-GB" sz="2000"/>
            <a:t>Tanı ve tedavi </a:t>
          </a:r>
          <a:r>
            <a:rPr lang="tr-TR" sz="2000" noProof="1"/>
            <a:t>süreçlerinde</a:t>
          </a:r>
          <a:r>
            <a:rPr lang="en-GB" sz="2000"/>
            <a:t> yükselen başarı oranları</a:t>
          </a:r>
          <a:endParaRPr lang="en-US" sz="2000" dirty="0"/>
        </a:p>
      </dgm:t>
    </dgm:pt>
    <dgm:pt modelId="{4D7ACE83-7A90-40BB-93E1-FBB37944618B}" type="parTrans" cxnId="{E34AA03B-EBAD-4DF1-BDB9-18A35BADBAA4}">
      <dgm:prSet/>
      <dgm:spPr/>
      <dgm:t>
        <a:bodyPr/>
        <a:lstStyle/>
        <a:p>
          <a:endParaRPr lang="en-US" sz="2000">
            <a:solidFill>
              <a:srgbClr val="000000"/>
            </a:solidFill>
          </a:endParaRPr>
        </a:p>
      </dgm:t>
    </dgm:pt>
    <dgm:pt modelId="{EE59D91A-C5D0-4053-801E-4A42E708EEFB}" type="sibTrans" cxnId="{E34AA03B-EBAD-4DF1-BDB9-18A35BADBAA4}">
      <dgm:prSet custT="1"/>
      <dgm:spPr/>
      <dgm:t>
        <a:bodyPr/>
        <a:lstStyle/>
        <a:p>
          <a:endParaRPr lang="en-US" sz="2000">
            <a:solidFill>
              <a:srgbClr val="000000"/>
            </a:solidFill>
          </a:endParaRPr>
        </a:p>
      </dgm:t>
    </dgm:pt>
    <dgm:pt modelId="{06606918-2AA3-4DB7-98FA-CF1557465860}">
      <dgm:prSet custT="1"/>
      <dgm:spPr/>
      <dgm:t>
        <a:bodyPr/>
        <a:lstStyle/>
        <a:p>
          <a:r>
            <a:rPr lang="en-GB" sz="2000"/>
            <a:t>Artan hasta sayıları ve hasta beklentileri</a:t>
          </a:r>
          <a:endParaRPr lang="en-US" sz="2000" dirty="0"/>
        </a:p>
      </dgm:t>
    </dgm:pt>
    <dgm:pt modelId="{6FE26014-9C80-422A-8B39-016923910A4E}" type="parTrans" cxnId="{6D9E27FF-96C3-4134-A81E-C84F5A213190}">
      <dgm:prSet/>
      <dgm:spPr/>
      <dgm:t>
        <a:bodyPr/>
        <a:lstStyle/>
        <a:p>
          <a:endParaRPr lang="en-US" sz="2000">
            <a:solidFill>
              <a:srgbClr val="000000"/>
            </a:solidFill>
          </a:endParaRPr>
        </a:p>
      </dgm:t>
    </dgm:pt>
    <dgm:pt modelId="{8FC81BC5-DD9E-4FD5-84CC-96B2320901D3}" type="sibTrans" cxnId="{6D9E27FF-96C3-4134-A81E-C84F5A213190}">
      <dgm:prSet custT="1"/>
      <dgm:spPr/>
      <dgm:t>
        <a:bodyPr/>
        <a:lstStyle/>
        <a:p>
          <a:endParaRPr lang="en-US" sz="2000">
            <a:solidFill>
              <a:srgbClr val="000000"/>
            </a:solidFill>
          </a:endParaRPr>
        </a:p>
      </dgm:t>
    </dgm:pt>
    <dgm:pt modelId="{BAD38FF8-7D11-4B3A-A188-A82157019FC7}">
      <dgm:prSet custT="1"/>
      <dgm:spPr/>
      <dgm:t>
        <a:bodyPr/>
        <a:lstStyle/>
        <a:p>
          <a:r>
            <a:rPr lang="en-GB" sz="2000"/>
            <a:t>Rekabet ortamı</a:t>
          </a:r>
          <a:endParaRPr lang="en-US" sz="2000" dirty="0"/>
        </a:p>
      </dgm:t>
    </dgm:pt>
    <dgm:pt modelId="{2B1569CD-20B2-47D9-934B-63A3F09B1AC8}" type="parTrans" cxnId="{B7E28020-AE6D-47F2-95F2-619E3A9D3D1D}">
      <dgm:prSet/>
      <dgm:spPr/>
      <dgm:t>
        <a:bodyPr/>
        <a:lstStyle/>
        <a:p>
          <a:endParaRPr lang="en-US" sz="2000">
            <a:solidFill>
              <a:srgbClr val="000000"/>
            </a:solidFill>
          </a:endParaRPr>
        </a:p>
      </dgm:t>
    </dgm:pt>
    <dgm:pt modelId="{D36EDA45-F5F3-4F1A-BB8A-45E5D179327D}" type="sibTrans" cxnId="{B7E28020-AE6D-47F2-95F2-619E3A9D3D1D}">
      <dgm:prSet custT="1"/>
      <dgm:spPr/>
      <dgm:t>
        <a:bodyPr/>
        <a:lstStyle/>
        <a:p>
          <a:endParaRPr lang="en-US" sz="2000">
            <a:solidFill>
              <a:srgbClr val="000000"/>
            </a:solidFill>
          </a:endParaRPr>
        </a:p>
      </dgm:t>
    </dgm:pt>
    <dgm:pt modelId="{F8CD01F7-2180-4AF2-99FE-0E4002EFCC6F}">
      <dgm:prSet custT="1"/>
      <dgm:spPr/>
      <dgm:t>
        <a:bodyPr/>
        <a:lstStyle/>
        <a:p>
          <a:r>
            <a:rPr lang="en-GB" sz="2000"/>
            <a:t>Hastanelerde, tıbbi </a:t>
          </a:r>
          <a:r>
            <a:rPr lang="tr-TR" sz="2000" noProof="1"/>
            <a:t>bakıma</a:t>
          </a:r>
          <a:r>
            <a:rPr lang="en-GB" sz="2000"/>
            <a:t> ihtiyaç duyan hastalara en kısa sürede, en kaliteli </a:t>
          </a:r>
          <a:r>
            <a:rPr lang="tr-TR" sz="2000" noProof="1"/>
            <a:t>bakım</a:t>
          </a:r>
          <a:r>
            <a:rPr lang="en-GB" sz="2000"/>
            <a:t> hizmeti sunma gerekliliği</a:t>
          </a:r>
          <a:endParaRPr lang="en-US" sz="2000" dirty="0"/>
        </a:p>
      </dgm:t>
    </dgm:pt>
    <dgm:pt modelId="{EF5EF475-38E9-4732-B9BC-3D8E7EDA1A1A}" type="parTrans" cxnId="{1FB3ACB8-9F36-4379-A89B-9B4D75DD3188}">
      <dgm:prSet/>
      <dgm:spPr/>
      <dgm:t>
        <a:bodyPr/>
        <a:lstStyle/>
        <a:p>
          <a:endParaRPr lang="en-US" sz="2000">
            <a:solidFill>
              <a:srgbClr val="000000"/>
            </a:solidFill>
          </a:endParaRPr>
        </a:p>
      </dgm:t>
    </dgm:pt>
    <dgm:pt modelId="{C3B4CA78-C129-4254-AF02-42F852483083}" type="sibTrans" cxnId="{1FB3ACB8-9F36-4379-A89B-9B4D75DD3188}">
      <dgm:prSet custT="1"/>
      <dgm:spPr/>
      <dgm:t>
        <a:bodyPr/>
        <a:lstStyle/>
        <a:p>
          <a:endParaRPr lang="en-US" sz="2000">
            <a:solidFill>
              <a:srgbClr val="000000"/>
            </a:solidFill>
          </a:endParaRPr>
        </a:p>
      </dgm:t>
    </dgm:pt>
    <dgm:pt modelId="{CC3C8541-979B-4282-A78F-0BD389C79A34}">
      <dgm:prSet custT="1"/>
      <dgm:spPr/>
      <dgm:t>
        <a:bodyPr/>
        <a:lstStyle/>
        <a:p>
          <a:r>
            <a:rPr lang="en-GB" sz="2000"/>
            <a:t>Optimal kalitede hizmet sunum</a:t>
          </a:r>
          <a:endParaRPr lang="en-US" sz="2000" dirty="0"/>
        </a:p>
      </dgm:t>
    </dgm:pt>
    <dgm:pt modelId="{88D78E53-BB0C-44EB-BCA1-410AE5221282}" type="parTrans" cxnId="{838BAF44-0A02-4F8D-B964-CF79B17ABF57}">
      <dgm:prSet/>
      <dgm:spPr/>
      <dgm:t>
        <a:bodyPr/>
        <a:lstStyle/>
        <a:p>
          <a:endParaRPr lang="en-US" sz="2000">
            <a:solidFill>
              <a:srgbClr val="000000"/>
            </a:solidFill>
          </a:endParaRPr>
        </a:p>
      </dgm:t>
    </dgm:pt>
    <dgm:pt modelId="{9D853F3F-72FB-4817-BAAE-E0DDBA3A8A73}" type="sibTrans" cxnId="{838BAF44-0A02-4F8D-B964-CF79B17ABF57}">
      <dgm:prSet custT="1"/>
      <dgm:spPr/>
      <dgm:t>
        <a:bodyPr/>
        <a:lstStyle/>
        <a:p>
          <a:endParaRPr lang="en-US" sz="2000">
            <a:solidFill>
              <a:srgbClr val="000000"/>
            </a:solidFill>
          </a:endParaRPr>
        </a:p>
      </dgm:t>
    </dgm:pt>
    <dgm:pt modelId="{E883DD53-C24E-4359-A9C1-91699ED2D81F}">
      <dgm:prSet custT="1"/>
      <dgm:spPr/>
      <dgm:t>
        <a:bodyPr/>
        <a:lstStyle/>
        <a:p>
          <a:r>
            <a:rPr lang="tr-TR" sz="2000" noProof="1"/>
            <a:t>Profesyonel yönetim anlayışı</a:t>
          </a:r>
        </a:p>
      </dgm:t>
    </dgm:pt>
    <dgm:pt modelId="{0476BF26-F37C-4771-AD59-C52DBA112C27}" type="parTrans" cxnId="{E4B0B12E-6033-4827-A090-5D4C48DE6D49}">
      <dgm:prSet/>
      <dgm:spPr/>
      <dgm:t>
        <a:bodyPr/>
        <a:lstStyle/>
        <a:p>
          <a:endParaRPr lang="en-US" sz="2000">
            <a:solidFill>
              <a:srgbClr val="000000"/>
            </a:solidFill>
          </a:endParaRPr>
        </a:p>
      </dgm:t>
    </dgm:pt>
    <dgm:pt modelId="{BE7342B3-AC0B-424A-94AC-FD46BB2B0519}" type="sibTrans" cxnId="{E4B0B12E-6033-4827-A090-5D4C48DE6D49}">
      <dgm:prSet custT="1"/>
      <dgm:spPr/>
      <dgm:t>
        <a:bodyPr/>
        <a:lstStyle/>
        <a:p>
          <a:endParaRPr lang="en-US" sz="2000">
            <a:solidFill>
              <a:srgbClr val="000000"/>
            </a:solidFill>
          </a:endParaRPr>
        </a:p>
      </dgm:t>
    </dgm:pt>
    <dgm:pt modelId="{71D95061-C0DB-4F58-8533-500002C538BB}">
      <dgm:prSet custT="1"/>
      <dgm:spPr/>
      <dgm:t>
        <a:bodyPr/>
        <a:lstStyle/>
        <a:p>
          <a:r>
            <a:rPr lang="en-GB" sz="2000"/>
            <a:t>Akreditasyon</a:t>
          </a:r>
          <a:endParaRPr lang="en-US" sz="2000" dirty="0"/>
        </a:p>
      </dgm:t>
    </dgm:pt>
    <dgm:pt modelId="{580EC24C-7D50-425D-843F-1AC9B86126B3}" type="parTrans" cxnId="{176406B5-EC7D-4F8E-9ACA-760C6DB43D07}">
      <dgm:prSet/>
      <dgm:spPr/>
      <dgm:t>
        <a:bodyPr/>
        <a:lstStyle/>
        <a:p>
          <a:endParaRPr lang="en-US" sz="2000">
            <a:solidFill>
              <a:srgbClr val="000000"/>
            </a:solidFill>
          </a:endParaRPr>
        </a:p>
      </dgm:t>
    </dgm:pt>
    <dgm:pt modelId="{C4559724-0D89-4BFD-BBB3-A0137306A4BE}" type="sibTrans" cxnId="{176406B5-EC7D-4F8E-9ACA-760C6DB43D07}">
      <dgm:prSet/>
      <dgm:spPr/>
      <dgm:t>
        <a:bodyPr/>
        <a:lstStyle/>
        <a:p>
          <a:endParaRPr lang="en-US" sz="2000">
            <a:solidFill>
              <a:srgbClr val="000000"/>
            </a:solidFill>
          </a:endParaRPr>
        </a:p>
      </dgm:t>
    </dgm:pt>
    <dgm:pt modelId="{7393054A-3582-7E4F-92DC-BBB9CD652A02}" type="pres">
      <dgm:prSet presAssocID="{DB12612F-6665-43FD-B87A-4E33BD9CA08D}" presName="Name0" presStyleCnt="0">
        <dgm:presLayoutVars>
          <dgm:dir/>
          <dgm:resizeHandles val="exact"/>
        </dgm:presLayoutVars>
      </dgm:prSet>
      <dgm:spPr/>
    </dgm:pt>
    <dgm:pt modelId="{A74D110C-90F6-454F-B7D8-2C447F6AAA9B}" type="pres">
      <dgm:prSet presAssocID="{59337BD5-9B52-46D5-B9FB-FE82C99B82A7}" presName="node" presStyleLbl="node1" presStyleIdx="0" presStyleCnt="8" custScaleY="135663">
        <dgm:presLayoutVars>
          <dgm:bulletEnabled val="1"/>
        </dgm:presLayoutVars>
      </dgm:prSet>
      <dgm:spPr/>
    </dgm:pt>
    <dgm:pt modelId="{E8FD13B0-1DDE-8D4B-A40F-7DBB1C37A06B}" type="pres">
      <dgm:prSet presAssocID="{DB9FECF4-EBA5-4D3E-B3AE-22199DD2A13C}" presName="sibTrans" presStyleLbl="sibTrans1D1" presStyleIdx="0" presStyleCnt="7"/>
      <dgm:spPr/>
    </dgm:pt>
    <dgm:pt modelId="{F65B626E-DD23-AB42-9F87-34F80000E2A4}" type="pres">
      <dgm:prSet presAssocID="{DB9FECF4-EBA5-4D3E-B3AE-22199DD2A13C}" presName="connectorText" presStyleLbl="sibTrans1D1" presStyleIdx="0" presStyleCnt="7"/>
      <dgm:spPr/>
    </dgm:pt>
    <dgm:pt modelId="{4DB2BA00-3DE3-8F40-8B21-6648751E65B9}" type="pres">
      <dgm:prSet presAssocID="{A18CA7EA-09E5-4607-A03D-AA2867516BB0}" presName="node" presStyleLbl="node1" presStyleIdx="1" presStyleCnt="8">
        <dgm:presLayoutVars>
          <dgm:bulletEnabled val="1"/>
        </dgm:presLayoutVars>
      </dgm:prSet>
      <dgm:spPr/>
    </dgm:pt>
    <dgm:pt modelId="{64DBA73E-C52D-E845-9D92-CC901D49C47F}" type="pres">
      <dgm:prSet presAssocID="{EE59D91A-C5D0-4053-801E-4A42E708EEFB}" presName="sibTrans" presStyleLbl="sibTrans1D1" presStyleIdx="1" presStyleCnt="7"/>
      <dgm:spPr/>
    </dgm:pt>
    <dgm:pt modelId="{40E75522-36F0-5E43-9A4A-230724941856}" type="pres">
      <dgm:prSet presAssocID="{EE59D91A-C5D0-4053-801E-4A42E708EEFB}" presName="connectorText" presStyleLbl="sibTrans1D1" presStyleIdx="1" presStyleCnt="7"/>
      <dgm:spPr/>
    </dgm:pt>
    <dgm:pt modelId="{B9776AA4-00EE-714E-A8C8-F2426ACE4E56}" type="pres">
      <dgm:prSet presAssocID="{06606918-2AA3-4DB7-98FA-CF1557465860}" presName="node" presStyleLbl="node1" presStyleIdx="2" presStyleCnt="8">
        <dgm:presLayoutVars>
          <dgm:bulletEnabled val="1"/>
        </dgm:presLayoutVars>
      </dgm:prSet>
      <dgm:spPr/>
    </dgm:pt>
    <dgm:pt modelId="{349B5FD6-32C4-3948-B3B0-617F2AF5C2EC}" type="pres">
      <dgm:prSet presAssocID="{8FC81BC5-DD9E-4FD5-84CC-96B2320901D3}" presName="sibTrans" presStyleLbl="sibTrans1D1" presStyleIdx="2" presStyleCnt="7"/>
      <dgm:spPr/>
    </dgm:pt>
    <dgm:pt modelId="{18C80DA9-F0A0-3041-87EA-141092580974}" type="pres">
      <dgm:prSet presAssocID="{8FC81BC5-DD9E-4FD5-84CC-96B2320901D3}" presName="connectorText" presStyleLbl="sibTrans1D1" presStyleIdx="2" presStyleCnt="7"/>
      <dgm:spPr/>
    </dgm:pt>
    <dgm:pt modelId="{E28024EF-06BF-354D-9FAD-EFB238B7D108}" type="pres">
      <dgm:prSet presAssocID="{BAD38FF8-7D11-4B3A-A188-A82157019FC7}" presName="node" presStyleLbl="node1" presStyleIdx="3" presStyleCnt="8">
        <dgm:presLayoutVars>
          <dgm:bulletEnabled val="1"/>
        </dgm:presLayoutVars>
      </dgm:prSet>
      <dgm:spPr/>
    </dgm:pt>
    <dgm:pt modelId="{435BAE4C-1D47-204C-8D9E-00DE2B5FFD59}" type="pres">
      <dgm:prSet presAssocID="{D36EDA45-F5F3-4F1A-BB8A-45E5D179327D}" presName="sibTrans" presStyleLbl="sibTrans1D1" presStyleIdx="3" presStyleCnt="7"/>
      <dgm:spPr/>
    </dgm:pt>
    <dgm:pt modelId="{529010BA-D51E-2241-BFFB-BC903E6924A5}" type="pres">
      <dgm:prSet presAssocID="{D36EDA45-F5F3-4F1A-BB8A-45E5D179327D}" presName="connectorText" presStyleLbl="sibTrans1D1" presStyleIdx="3" presStyleCnt="7"/>
      <dgm:spPr/>
    </dgm:pt>
    <dgm:pt modelId="{3396B8F6-DCF9-B247-A315-D0A18908DC9A}" type="pres">
      <dgm:prSet presAssocID="{F8CD01F7-2180-4AF2-99FE-0E4002EFCC6F}" presName="node" presStyleLbl="node1" presStyleIdx="4" presStyleCnt="8" custScaleY="217375">
        <dgm:presLayoutVars>
          <dgm:bulletEnabled val="1"/>
        </dgm:presLayoutVars>
      </dgm:prSet>
      <dgm:spPr/>
    </dgm:pt>
    <dgm:pt modelId="{ED2F7FE2-A28B-8B46-B56F-89246D8A42F1}" type="pres">
      <dgm:prSet presAssocID="{C3B4CA78-C129-4254-AF02-42F852483083}" presName="sibTrans" presStyleLbl="sibTrans1D1" presStyleIdx="4" presStyleCnt="7"/>
      <dgm:spPr/>
    </dgm:pt>
    <dgm:pt modelId="{41462105-6608-304E-BB86-C9A8489EF16F}" type="pres">
      <dgm:prSet presAssocID="{C3B4CA78-C129-4254-AF02-42F852483083}" presName="connectorText" presStyleLbl="sibTrans1D1" presStyleIdx="4" presStyleCnt="7"/>
      <dgm:spPr/>
    </dgm:pt>
    <dgm:pt modelId="{AD3FC149-0EAD-AE45-A849-F90124A1C344}" type="pres">
      <dgm:prSet presAssocID="{CC3C8541-979B-4282-A78F-0BD389C79A34}" presName="node" presStyleLbl="node1" presStyleIdx="5" presStyleCnt="8" custScaleX="83599">
        <dgm:presLayoutVars>
          <dgm:bulletEnabled val="1"/>
        </dgm:presLayoutVars>
      </dgm:prSet>
      <dgm:spPr/>
    </dgm:pt>
    <dgm:pt modelId="{EF92140F-2021-3C43-A415-55EAAF186BE7}" type="pres">
      <dgm:prSet presAssocID="{9D853F3F-72FB-4817-BAAE-E0DDBA3A8A73}" presName="sibTrans" presStyleLbl="sibTrans1D1" presStyleIdx="5" presStyleCnt="7"/>
      <dgm:spPr/>
    </dgm:pt>
    <dgm:pt modelId="{EB4BA1F7-ED26-084F-96AF-8CF3C9E80A04}" type="pres">
      <dgm:prSet presAssocID="{9D853F3F-72FB-4817-BAAE-E0DDBA3A8A73}" presName="connectorText" presStyleLbl="sibTrans1D1" presStyleIdx="5" presStyleCnt="7"/>
      <dgm:spPr/>
    </dgm:pt>
    <dgm:pt modelId="{34545E57-7325-954D-98FC-7EB202B8FA3C}" type="pres">
      <dgm:prSet presAssocID="{E883DD53-C24E-4359-A9C1-91699ED2D81F}" presName="node" presStyleLbl="node1" presStyleIdx="6" presStyleCnt="8" custScaleX="82750">
        <dgm:presLayoutVars>
          <dgm:bulletEnabled val="1"/>
        </dgm:presLayoutVars>
      </dgm:prSet>
      <dgm:spPr/>
    </dgm:pt>
    <dgm:pt modelId="{3CEDA20E-EAC1-6540-BE3E-8B0009D43693}" type="pres">
      <dgm:prSet presAssocID="{BE7342B3-AC0B-424A-94AC-FD46BB2B0519}" presName="sibTrans" presStyleLbl="sibTrans1D1" presStyleIdx="6" presStyleCnt="7"/>
      <dgm:spPr/>
    </dgm:pt>
    <dgm:pt modelId="{C1D3997C-F77F-1841-B0A0-F61E40A71BA6}" type="pres">
      <dgm:prSet presAssocID="{BE7342B3-AC0B-424A-94AC-FD46BB2B0519}" presName="connectorText" presStyleLbl="sibTrans1D1" presStyleIdx="6" presStyleCnt="7"/>
      <dgm:spPr/>
    </dgm:pt>
    <dgm:pt modelId="{83FEFF0E-319F-CA44-95AB-FE83FFE2C8DE}" type="pres">
      <dgm:prSet presAssocID="{71D95061-C0DB-4F58-8533-500002C538BB}" presName="node" presStyleLbl="node1" presStyleIdx="7" presStyleCnt="8" custScaleX="152540" custScaleY="190316">
        <dgm:presLayoutVars>
          <dgm:bulletEnabled val="1"/>
        </dgm:presLayoutVars>
      </dgm:prSet>
      <dgm:spPr>
        <a:prstGeom prst="irregularSeal1">
          <a:avLst/>
        </a:prstGeom>
      </dgm:spPr>
    </dgm:pt>
  </dgm:ptLst>
  <dgm:cxnLst>
    <dgm:cxn modelId="{38C8AE03-9547-CF46-9A76-B41EB0EF6A19}" type="presOf" srcId="{BE7342B3-AC0B-424A-94AC-FD46BB2B0519}" destId="{3CEDA20E-EAC1-6540-BE3E-8B0009D43693}" srcOrd="0" destOrd="0" presId="urn:microsoft.com/office/officeart/2016/7/layout/RepeatingBendingProcessNew"/>
    <dgm:cxn modelId="{4BA77A04-5E7B-434D-B741-50BA26C2568A}" type="presOf" srcId="{06606918-2AA3-4DB7-98FA-CF1557465860}" destId="{B9776AA4-00EE-714E-A8C8-F2426ACE4E56}" srcOrd="0" destOrd="0" presId="urn:microsoft.com/office/officeart/2016/7/layout/RepeatingBendingProcessNew"/>
    <dgm:cxn modelId="{E9D12316-D1FC-D347-90C2-D4F0FE278327}" type="presOf" srcId="{9D853F3F-72FB-4817-BAAE-E0DDBA3A8A73}" destId="{EF92140F-2021-3C43-A415-55EAAF186BE7}" srcOrd="0" destOrd="0" presId="urn:microsoft.com/office/officeart/2016/7/layout/RepeatingBendingProcessNew"/>
    <dgm:cxn modelId="{B7E28020-AE6D-47F2-95F2-619E3A9D3D1D}" srcId="{DB12612F-6665-43FD-B87A-4E33BD9CA08D}" destId="{BAD38FF8-7D11-4B3A-A188-A82157019FC7}" srcOrd="3" destOrd="0" parTransId="{2B1569CD-20B2-47D9-934B-63A3F09B1AC8}" sibTransId="{D36EDA45-F5F3-4F1A-BB8A-45E5D179327D}"/>
    <dgm:cxn modelId="{3AF4262A-AB26-E449-B797-CD75C0462228}" type="presOf" srcId="{8FC81BC5-DD9E-4FD5-84CC-96B2320901D3}" destId="{349B5FD6-32C4-3948-B3B0-617F2AF5C2EC}" srcOrd="0" destOrd="0" presId="urn:microsoft.com/office/officeart/2016/7/layout/RepeatingBendingProcessNew"/>
    <dgm:cxn modelId="{A34E412A-BEC0-8E4F-91F3-F622320AC5D4}" type="presOf" srcId="{EE59D91A-C5D0-4053-801E-4A42E708EEFB}" destId="{40E75522-36F0-5E43-9A4A-230724941856}" srcOrd="1" destOrd="0" presId="urn:microsoft.com/office/officeart/2016/7/layout/RepeatingBendingProcessNew"/>
    <dgm:cxn modelId="{E4B0B12E-6033-4827-A090-5D4C48DE6D49}" srcId="{DB12612F-6665-43FD-B87A-4E33BD9CA08D}" destId="{E883DD53-C24E-4359-A9C1-91699ED2D81F}" srcOrd="6" destOrd="0" parTransId="{0476BF26-F37C-4771-AD59-C52DBA112C27}" sibTransId="{BE7342B3-AC0B-424A-94AC-FD46BB2B0519}"/>
    <dgm:cxn modelId="{2A6EB22E-CD86-9B4E-AD99-76198F70B063}" type="presOf" srcId="{D36EDA45-F5F3-4F1A-BB8A-45E5D179327D}" destId="{529010BA-D51E-2241-BFFB-BC903E6924A5}" srcOrd="1" destOrd="0" presId="urn:microsoft.com/office/officeart/2016/7/layout/RepeatingBendingProcessNew"/>
    <dgm:cxn modelId="{53A86438-EA00-0D41-AE41-49BA4A092FEC}" type="presOf" srcId="{9D853F3F-72FB-4817-BAAE-E0DDBA3A8A73}" destId="{EB4BA1F7-ED26-084F-96AF-8CF3C9E80A04}" srcOrd="1" destOrd="0" presId="urn:microsoft.com/office/officeart/2016/7/layout/RepeatingBendingProcessNew"/>
    <dgm:cxn modelId="{C34F293B-A125-3443-B40D-2ED39179661D}" type="presOf" srcId="{BAD38FF8-7D11-4B3A-A188-A82157019FC7}" destId="{E28024EF-06BF-354D-9FAD-EFB238B7D108}" srcOrd="0" destOrd="0" presId="urn:microsoft.com/office/officeart/2016/7/layout/RepeatingBendingProcessNew"/>
    <dgm:cxn modelId="{E34AA03B-EBAD-4DF1-BDB9-18A35BADBAA4}" srcId="{DB12612F-6665-43FD-B87A-4E33BD9CA08D}" destId="{A18CA7EA-09E5-4607-A03D-AA2867516BB0}" srcOrd="1" destOrd="0" parTransId="{4D7ACE83-7A90-40BB-93E1-FBB37944618B}" sibTransId="{EE59D91A-C5D0-4053-801E-4A42E708EEFB}"/>
    <dgm:cxn modelId="{838BAF44-0A02-4F8D-B964-CF79B17ABF57}" srcId="{DB12612F-6665-43FD-B87A-4E33BD9CA08D}" destId="{CC3C8541-979B-4282-A78F-0BD389C79A34}" srcOrd="5" destOrd="0" parTransId="{88D78E53-BB0C-44EB-BCA1-410AE5221282}" sibTransId="{9D853F3F-72FB-4817-BAAE-E0DDBA3A8A73}"/>
    <dgm:cxn modelId="{643E424A-1D4A-9541-B04E-347121E2A24C}" type="presOf" srcId="{8FC81BC5-DD9E-4FD5-84CC-96B2320901D3}" destId="{18C80DA9-F0A0-3041-87EA-141092580974}" srcOrd="1" destOrd="0" presId="urn:microsoft.com/office/officeart/2016/7/layout/RepeatingBendingProcessNew"/>
    <dgm:cxn modelId="{3E8A8154-68AD-DD43-8231-41BFB431C5C6}" type="presOf" srcId="{DB9FECF4-EBA5-4D3E-B3AE-22199DD2A13C}" destId="{F65B626E-DD23-AB42-9F87-34F80000E2A4}" srcOrd="1" destOrd="0" presId="urn:microsoft.com/office/officeart/2016/7/layout/RepeatingBendingProcessNew"/>
    <dgm:cxn modelId="{5178C975-BA01-6142-BC4D-6C69661E23A3}" type="presOf" srcId="{EE59D91A-C5D0-4053-801E-4A42E708EEFB}" destId="{64DBA73E-C52D-E845-9D92-CC901D49C47F}" srcOrd="0" destOrd="0" presId="urn:microsoft.com/office/officeart/2016/7/layout/RepeatingBendingProcessNew"/>
    <dgm:cxn modelId="{0F28507D-25CB-F543-B911-A19B0D5539B5}" type="presOf" srcId="{A18CA7EA-09E5-4607-A03D-AA2867516BB0}" destId="{4DB2BA00-3DE3-8F40-8B21-6648751E65B9}" srcOrd="0" destOrd="0" presId="urn:microsoft.com/office/officeart/2016/7/layout/RepeatingBendingProcessNew"/>
    <dgm:cxn modelId="{092E369E-9E90-B848-B76A-626D1409327F}" type="presOf" srcId="{CC3C8541-979B-4282-A78F-0BD389C79A34}" destId="{AD3FC149-0EAD-AE45-A849-F90124A1C344}" srcOrd="0" destOrd="0" presId="urn:microsoft.com/office/officeart/2016/7/layout/RepeatingBendingProcessNew"/>
    <dgm:cxn modelId="{DDEF70AA-EDE2-D84C-8770-A84409FDC6F4}" type="presOf" srcId="{DB9FECF4-EBA5-4D3E-B3AE-22199DD2A13C}" destId="{E8FD13B0-1DDE-8D4B-A40F-7DBB1C37A06B}" srcOrd="0" destOrd="0" presId="urn:microsoft.com/office/officeart/2016/7/layout/RepeatingBendingProcessNew"/>
    <dgm:cxn modelId="{176406B5-EC7D-4F8E-9ACA-760C6DB43D07}" srcId="{DB12612F-6665-43FD-B87A-4E33BD9CA08D}" destId="{71D95061-C0DB-4F58-8533-500002C538BB}" srcOrd="7" destOrd="0" parTransId="{580EC24C-7D50-425D-843F-1AC9B86126B3}" sibTransId="{C4559724-0D89-4BFD-BBB3-A0137306A4BE}"/>
    <dgm:cxn modelId="{1FB3ACB8-9F36-4379-A89B-9B4D75DD3188}" srcId="{DB12612F-6665-43FD-B87A-4E33BD9CA08D}" destId="{F8CD01F7-2180-4AF2-99FE-0E4002EFCC6F}" srcOrd="4" destOrd="0" parTransId="{EF5EF475-38E9-4732-B9BC-3D8E7EDA1A1A}" sibTransId="{C3B4CA78-C129-4254-AF02-42F852483083}"/>
    <dgm:cxn modelId="{30DB44C9-12BA-4B40-8FCD-FD26A0B89C0D}" type="presOf" srcId="{BE7342B3-AC0B-424A-94AC-FD46BB2B0519}" destId="{C1D3997C-F77F-1841-B0A0-F61E40A71BA6}" srcOrd="1" destOrd="0" presId="urn:microsoft.com/office/officeart/2016/7/layout/RepeatingBendingProcessNew"/>
    <dgm:cxn modelId="{193121CF-C655-42DD-9010-0DC4223FB597}" srcId="{DB12612F-6665-43FD-B87A-4E33BD9CA08D}" destId="{59337BD5-9B52-46D5-B9FB-FE82C99B82A7}" srcOrd="0" destOrd="0" parTransId="{252ED47D-5128-4392-838B-271E509DAB8E}" sibTransId="{DB9FECF4-EBA5-4D3E-B3AE-22199DD2A13C}"/>
    <dgm:cxn modelId="{233892D5-D107-8140-B5D2-43B69F5BC700}" type="presOf" srcId="{59337BD5-9B52-46D5-B9FB-FE82C99B82A7}" destId="{A74D110C-90F6-454F-B7D8-2C447F6AAA9B}" srcOrd="0" destOrd="0" presId="urn:microsoft.com/office/officeart/2016/7/layout/RepeatingBendingProcessNew"/>
    <dgm:cxn modelId="{4FA062DA-D09F-C44F-9FC2-E585245F6942}" type="presOf" srcId="{F8CD01F7-2180-4AF2-99FE-0E4002EFCC6F}" destId="{3396B8F6-DCF9-B247-A315-D0A18908DC9A}" srcOrd="0" destOrd="0" presId="urn:microsoft.com/office/officeart/2016/7/layout/RepeatingBendingProcessNew"/>
    <dgm:cxn modelId="{701CB3DE-8CE8-9B4D-8807-35C203E31FF1}" type="presOf" srcId="{DB12612F-6665-43FD-B87A-4E33BD9CA08D}" destId="{7393054A-3582-7E4F-92DC-BBB9CD652A02}" srcOrd="0" destOrd="0" presId="urn:microsoft.com/office/officeart/2016/7/layout/RepeatingBendingProcessNew"/>
    <dgm:cxn modelId="{AC892AE0-7A9D-2844-B5A8-699901AD55DD}" type="presOf" srcId="{E883DD53-C24E-4359-A9C1-91699ED2D81F}" destId="{34545E57-7325-954D-98FC-7EB202B8FA3C}" srcOrd="0" destOrd="0" presId="urn:microsoft.com/office/officeart/2016/7/layout/RepeatingBendingProcessNew"/>
    <dgm:cxn modelId="{DDF31DE2-3DE9-AC4F-B99A-DACDE2DD0DCC}" type="presOf" srcId="{C3B4CA78-C129-4254-AF02-42F852483083}" destId="{41462105-6608-304E-BB86-C9A8489EF16F}" srcOrd="1" destOrd="0" presId="urn:microsoft.com/office/officeart/2016/7/layout/RepeatingBendingProcessNew"/>
    <dgm:cxn modelId="{492EC1E8-BA47-2948-845D-4D51C90F6A03}" type="presOf" srcId="{71D95061-C0DB-4F58-8533-500002C538BB}" destId="{83FEFF0E-319F-CA44-95AB-FE83FFE2C8DE}" srcOrd="0" destOrd="0" presId="urn:microsoft.com/office/officeart/2016/7/layout/RepeatingBendingProcessNew"/>
    <dgm:cxn modelId="{AF2ABEF9-883D-5144-AE81-9F42E6D59F55}" type="presOf" srcId="{C3B4CA78-C129-4254-AF02-42F852483083}" destId="{ED2F7FE2-A28B-8B46-B56F-89246D8A42F1}" srcOrd="0" destOrd="0" presId="urn:microsoft.com/office/officeart/2016/7/layout/RepeatingBendingProcessNew"/>
    <dgm:cxn modelId="{7EEF21FC-19C3-4C41-92D6-06650194744F}" type="presOf" srcId="{D36EDA45-F5F3-4F1A-BB8A-45E5D179327D}" destId="{435BAE4C-1D47-204C-8D9E-00DE2B5FFD59}" srcOrd="0" destOrd="0" presId="urn:microsoft.com/office/officeart/2016/7/layout/RepeatingBendingProcessNew"/>
    <dgm:cxn modelId="{6D9E27FF-96C3-4134-A81E-C84F5A213190}" srcId="{DB12612F-6665-43FD-B87A-4E33BD9CA08D}" destId="{06606918-2AA3-4DB7-98FA-CF1557465860}" srcOrd="2" destOrd="0" parTransId="{6FE26014-9C80-422A-8B39-016923910A4E}" sibTransId="{8FC81BC5-DD9E-4FD5-84CC-96B2320901D3}"/>
    <dgm:cxn modelId="{E2653D91-B955-8C48-A665-F0269A4E2EC7}" type="presParOf" srcId="{7393054A-3582-7E4F-92DC-BBB9CD652A02}" destId="{A74D110C-90F6-454F-B7D8-2C447F6AAA9B}" srcOrd="0" destOrd="0" presId="urn:microsoft.com/office/officeart/2016/7/layout/RepeatingBendingProcessNew"/>
    <dgm:cxn modelId="{4BB8ED6F-BF78-8345-8E44-9792F9B7AF7F}" type="presParOf" srcId="{7393054A-3582-7E4F-92DC-BBB9CD652A02}" destId="{E8FD13B0-1DDE-8D4B-A40F-7DBB1C37A06B}" srcOrd="1" destOrd="0" presId="urn:microsoft.com/office/officeart/2016/7/layout/RepeatingBendingProcessNew"/>
    <dgm:cxn modelId="{F58767D2-D8C0-9D4C-AD71-534B6C945395}" type="presParOf" srcId="{E8FD13B0-1DDE-8D4B-A40F-7DBB1C37A06B}" destId="{F65B626E-DD23-AB42-9F87-34F80000E2A4}" srcOrd="0" destOrd="0" presId="urn:microsoft.com/office/officeart/2016/7/layout/RepeatingBendingProcessNew"/>
    <dgm:cxn modelId="{15BCC9C8-624C-A145-AB3F-D7088DC1AC04}" type="presParOf" srcId="{7393054A-3582-7E4F-92DC-BBB9CD652A02}" destId="{4DB2BA00-3DE3-8F40-8B21-6648751E65B9}" srcOrd="2" destOrd="0" presId="urn:microsoft.com/office/officeart/2016/7/layout/RepeatingBendingProcessNew"/>
    <dgm:cxn modelId="{B6DBAA2D-B0CB-8444-9D06-DABAB76B61FC}" type="presParOf" srcId="{7393054A-3582-7E4F-92DC-BBB9CD652A02}" destId="{64DBA73E-C52D-E845-9D92-CC901D49C47F}" srcOrd="3" destOrd="0" presId="urn:microsoft.com/office/officeart/2016/7/layout/RepeatingBendingProcessNew"/>
    <dgm:cxn modelId="{1009D19E-9AFE-7643-BAC9-1B7EA5C8F339}" type="presParOf" srcId="{64DBA73E-C52D-E845-9D92-CC901D49C47F}" destId="{40E75522-36F0-5E43-9A4A-230724941856}" srcOrd="0" destOrd="0" presId="urn:microsoft.com/office/officeart/2016/7/layout/RepeatingBendingProcessNew"/>
    <dgm:cxn modelId="{BC48DE09-5B5B-AB43-BAAF-E18D6B168E0E}" type="presParOf" srcId="{7393054A-3582-7E4F-92DC-BBB9CD652A02}" destId="{B9776AA4-00EE-714E-A8C8-F2426ACE4E56}" srcOrd="4" destOrd="0" presId="urn:microsoft.com/office/officeart/2016/7/layout/RepeatingBendingProcessNew"/>
    <dgm:cxn modelId="{C3564FE5-FD43-4945-8AEB-CBF733EA3244}" type="presParOf" srcId="{7393054A-3582-7E4F-92DC-BBB9CD652A02}" destId="{349B5FD6-32C4-3948-B3B0-617F2AF5C2EC}" srcOrd="5" destOrd="0" presId="urn:microsoft.com/office/officeart/2016/7/layout/RepeatingBendingProcessNew"/>
    <dgm:cxn modelId="{00EE24A4-D4E4-D749-9A03-68C7AC8B96AB}" type="presParOf" srcId="{349B5FD6-32C4-3948-B3B0-617F2AF5C2EC}" destId="{18C80DA9-F0A0-3041-87EA-141092580974}" srcOrd="0" destOrd="0" presId="urn:microsoft.com/office/officeart/2016/7/layout/RepeatingBendingProcessNew"/>
    <dgm:cxn modelId="{EDC8FF42-D8EB-5347-A9F7-DB6962655B1B}" type="presParOf" srcId="{7393054A-3582-7E4F-92DC-BBB9CD652A02}" destId="{E28024EF-06BF-354D-9FAD-EFB238B7D108}" srcOrd="6" destOrd="0" presId="urn:microsoft.com/office/officeart/2016/7/layout/RepeatingBendingProcessNew"/>
    <dgm:cxn modelId="{23B23C4F-891E-0E40-BBCC-C9BE7918B47E}" type="presParOf" srcId="{7393054A-3582-7E4F-92DC-BBB9CD652A02}" destId="{435BAE4C-1D47-204C-8D9E-00DE2B5FFD59}" srcOrd="7" destOrd="0" presId="urn:microsoft.com/office/officeart/2016/7/layout/RepeatingBendingProcessNew"/>
    <dgm:cxn modelId="{F02EAB4A-F4F9-024C-B578-9A1A48F17351}" type="presParOf" srcId="{435BAE4C-1D47-204C-8D9E-00DE2B5FFD59}" destId="{529010BA-D51E-2241-BFFB-BC903E6924A5}" srcOrd="0" destOrd="0" presId="urn:microsoft.com/office/officeart/2016/7/layout/RepeatingBendingProcessNew"/>
    <dgm:cxn modelId="{3C4AF1EF-EC07-8145-848A-B4EE90CEB187}" type="presParOf" srcId="{7393054A-3582-7E4F-92DC-BBB9CD652A02}" destId="{3396B8F6-DCF9-B247-A315-D0A18908DC9A}" srcOrd="8" destOrd="0" presId="urn:microsoft.com/office/officeart/2016/7/layout/RepeatingBendingProcessNew"/>
    <dgm:cxn modelId="{733839FA-98BE-A742-9FF3-1F17B1930352}" type="presParOf" srcId="{7393054A-3582-7E4F-92DC-BBB9CD652A02}" destId="{ED2F7FE2-A28B-8B46-B56F-89246D8A42F1}" srcOrd="9" destOrd="0" presId="urn:microsoft.com/office/officeart/2016/7/layout/RepeatingBendingProcessNew"/>
    <dgm:cxn modelId="{408D9C21-0CF3-BF41-8FE0-EEBC50472F08}" type="presParOf" srcId="{ED2F7FE2-A28B-8B46-B56F-89246D8A42F1}" destId="{41462105-6608-304E-BB86-C9A8489EF16F}" srcOrd="0" destOrd="0" presId="urn:microsoft.com/office/officeart/2016/7/layout/RepeatingBendingProcessNew"/>
    <dgm:cxn modelId="{952A87EE-5578-DA47-A104-1DC528064AD9}" type="presParOf" srcId="{7393054A-3582-7E4F-92DC-BBB9CD652A02}" destId="{AD3FC149-0EAD-AE45-A849-F90124A1C344}" srcOrd="10" destOrd="0" presId="urn:microsoft.com/office/officeart/2016/7/layout/RepeatingBendingProcessNew"/>
    <dgm:cxn modelId="{D791DA86-923E-5641-93F8-171AF0756029}" type="presParOf" srcId="{7393054A-3582-7E4F-92DC-BBB9CD652A02}" destId="{EF92140F-2021-3C43-A415-55EAAF186BE7}" srcOrd="11" destOrd="0" presId="urn:microsoft.com/office/officeart/2016/7/layout/RepeatingBendingProcessNew"/>
    <dgm:cxn modelId="{7783E455-E73A-7245-9F8B-AA056A84D01C}" type="presParOf" srcId="{EF92140F-2021-3C43-A415-55EAAF186BE7}" destId="{EB4BA1F7-ED26-084F-96AF-8CF3C9E80A04}" srcOrd="0" destOrd="0" presId="urn:microsoft.com/office/officeart/2016/7/layout/RepeatingBendingProcessNew"/>
    <dgm:cxn modelId="{468D8DBA-771C-5A46-9509-18F8616875BB}" type="presParOf" srcId="{7393054A-3582-7E4F-92DC-BBB9CD652A02}" destId="{34545E57-7325-954D-98FC-7EB202B8FA3C}" srcOrd="12" destOrd="0" presId="urn:microsoft.com/office/officeart/2016/7/layout/RepeatingBendingProcessNew"/>
    <dgm:cxn modelId="{B96A0319-AE16-F74C-AFD7-317982F4C4BD}" type="presParOf" srcId="{7393054A-3582-7E4F-92DC-BBB9CD652A02}" destId="{3CEDA20E-EAC1-6540-BE3E-8B0009D43693}" srcOrd="13" destOrd="0" presId="urn:microsoft.com/office/officeart/2016/7/layout/RepeatingBendingProcessNew"/>
    <dgm:cxn modelId="{0CBDCDBA-ECD4-DE48-94A7-65B978D0E76B}" type="presParOf" srcId="{3CEDA20E-EAC1-6540-BE3E-8B0009D43693}" destId="{C1D3997C-F77F-1841-B0A0-F61E40A71BA6}" srcOrd="0" destOrd="0" presId="urn:microsoft.com/office/officeart/2016/7/layout/RepeatingBendingProcessNew"/>
    <dgm:cxn modelId="{C3E464DE-F24D-8D47-BFA2-3C505CFA8811}" type="presParOf" srcId="{7393054A-3582-7E4F-92DC-BBB9CD652A02}" destId="{83FEFF0E-319F-CA44-95AB-FE83FFE2C8DE}" srcOrd="14" destOrd="0" presId="urn:microsoft.com/office/officeart/2016/7/layout/RepeatingBendingProcessNew"/>
  </dgm:cxnLst>
  <dgm:bg>
    <a:noFill/>
  </dgm:bg>
  <dgm:whole>
    <a:ln w="19050">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D13B0-1DDE-8D4B-A40F-7DBB1C37A06B}">
      <dsp:nvSpPr>
        <dsp:cNvPr id="0" name=""/>
        <dsp:cNvSpPr/>
      </dsp:nvSpPr>
      <dsp:spPr>
        <a:xfrm>
          <a:off x="2301578" y="734676"/>
          <a:ext cx="408786" cy="91440"/>
        </a:xfrm>
        <a:custGeom>
          <a:avLst/>
          <a:gdLst/>
          <a:ahLst/>
          <a:cxnLst/>
          <a:rect l="0" t="0" r="0" b="0"/>
          <a:pathLst>
            <a:path>
              <a:moveTo>
                <a:pt x="0" y="45720"/>
              </a:moveTo>
              <a:lnTo>
                <a:pt x="408786" y="45720"/>
              </a:lnTo>
            </a:path>
          </a:pathLst>
        </a:custGeom>
        <a:noFill/>
        <a:ln w="12700" cap="flat" cmpd="sng" algn="ctr">
          <a:solidFill>
            <a:schemeClr val="accent4">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2494987" y="778197"/>
        <a:ext cx="21969" cy="4398"/>
      </dsp:txXfrm>
    </dsp:sp>
    <dsp:sp modelId="{A74D110C-90F6-454F-B7D8-2C447F6AAA9B}">
      <dsp:nvSpPr>
        <dsp:cNvPr id="0" name=""/>
        <dsp:cNvSpPr/>
      </dsp:nvSpPr>
      <dsp:spPr>
        <a:xfrm>
          <a:off x="393000" y="2893"/>
          <a:ext cx="1910377" cy="1555005"/>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dirty="0" err="1"/>
            <a:t>Günümüzde</a:t>
          </a:r>
          <a:r>
            <a:rPr lang="en-GB" sz="2000" kern="1200" dirty="0"/>
            <a:t> tıp </a:t>
          </a:r>
          <a:r>
            <a:rPr lang="en-GB" sz="2000" kern="1200" dirty="0" err="1"/>
            <a:t>teknolojileri</a:t>
          </a:r>
          <a:r>
            <a:rPr lang="en-GB" sz="2000" kern="1200" dirty="0"/>
            <a:t> </a:t>
          </a:r>
          <a:r>
            <a:rPr lang="en-GB" sz="2000" kern="1200" dirty="0" err="1"/>
            <a:t>ve</a:t>
          </a:r>
          <a:r>
            <a:rPr lang="en-GB" sz="2000" kern="1200" dirty="0"/>
            <a:t> </a:t>
          </a:r>
          <a:r>
            <a:rPr lang="en-GB" sz="2000" kern="1200" dirty="0" err="1"/>
            <a:t>uygulamalarında</a:t>
          </a:r>
          <a:r>
            <a:rPr lang="en-GB" sz="2000" kern="1200" dirty="0"/>
            <a:t> </a:t>
          </a:r>
          <a:r>
            <a:rPr lang="en-GB" sz="2000" kern="1200" dirty="0" err="1"/>
            <a:t>yaşanan</a:t>
          </a:r>
          <a:r>
            <a:rPr lang="en-GB" sz="2000" kern="1200" dirty="0"/>
            <a:t> </a:t>
          </a:r>
          <a:r>
            <a:rPr lang="en-GB" sz="2000" kern="1200" dirty="0" err="1"/>
            <a:t>hızlı</a:t>
          </a:r>
          <a:r>
            <a:rPr lang="en-GB" sz="2000" kern="1200" dirty="0"/>
            <a:t> </a:t>
          </a:r>
          <a:r>
            <a:rPr lang="en-GB" sz="2000" kern="1200" dirty="0" err="1"/>
            <a:t>ilerlemeler</a:t>
          </a:r>
          <a:endParaRPr lang="en-US" sz="2000" kern="1200" dirty="0"/>
        </a:p>
      </dsp:txBody>
      <dsp:txXfrm>
        <a:off x="393000" y="2893"/>
        <a:ext cx="1910377" cy="1555005"/>
      </dsp:txXfrm>
    </dsp:sp>
    <dsp:sp modelId="{64DBA73E-C52D-E845-9D92-CC901D49C47F}">
      <dsp:nvSpPr>
        <dsp:cNvPr id="0" name=""/>
        <dsp:cNvSpPr/>
      </dsp:nvSpPr>
      <dsp:spPr>
        <a:xfrm>
          <a:off x="4651343" y="734676"/>
          <a:ext cx="408786" cy="91440"/>
        </a:xfrm>
        <a:custGeom>
          <a:avLst/>
          <a:gdLst/>
          <a:ahLst/>
          <a:cxnLst/>
          <a:rect l="0" t="0" r="0" b="0"/>
          <a:pathLst>
            <a:path>
              <a:moveTo>
                <a:pt x="0" y="45720"/>
              </a:moveTo>
              <a:lnTo>
                <a:pt x="408786" y="45720"/>
              </a:lnTo>
            </a:path>
          </a:pathLst>
        </a:custGeom>
        <a:noFill/>
        <a:ln w="12700" cap="flat" cmpd="sng" algn="ctr">
          <a:solidFill>
            <a:schemeClr val="accent4">
              <a:hueOff val="-388239"/>
              <a:satOff val="11984"/>
              <a:lumOff val="425"/>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4844752" y="778197"/>
        <a:ext cx="21969" cy="4398"/>
      </dsp:txXfrm>
    </dsp:sp>
    <dsp:sp modelId="{4DB2BA00-3DE3-8F40-8B21-6648751E65B9}">
      <dsp:nvSpPr>
        <dsp:cNvPr id="0" name=""/>
        <dsp:cNvSpPr/>
      </dsp:nvSpPr>
      <dsp:spPr>
        <a:xfrm>
          <a:off x="2742765" y="207282"/>
          <a:ext cx="1910377" cy="1146226"/>
        </a:xfrm>
        <a:prstGeom prst="rect">
          <a:avLst/>
        </a:prstGeom>
        <a:gradFill rotWithShape="0">
          <a:gsLst>
            <a:gs pos="0">
              <a:schemeClr val="accent4">
                <a:hueOff val="-332776"/>
                <a:satOff val="10272"/>
                <a:lumOff val="364"/>
                <a:alphaOff val="0"/>
                <a:shade val="85000"/>
                <a:satMod val="130000"/>
              </a:schemeClr>
            </a:gs>
            <a:gs pos="34000">
              <a:schemeClr val="accent4">
                <a:hueOff val="-332776"/>
                <a:satOff val="10272"/>
                <a:lumOff val="364"/>
                <a:alphaOff val="0"/>
                <a:shade val="87000"/>
                <a:satMod val="125000"/>
              </a:schemeClr>
            </a:gs>
            <a:gs pos="70000">
              <a:schemeClr val="accent4">
                <a:hueOff val="-332776"/>
                <a:satOff val="10272"/>
                <a:lumOff val="364"/>
                <a:alphaOff val="0"/>
                <a:tint val="100000"/>
                <a:shade val="90000"/>
                <a:satMod val="130000"/>
              </a:schemeClr>
            </a:gs>
            <a:gs pos="100000">
              <a:schemeClr val="accent4">
                <a:hueOff val="-332776"/>
                <a:satOff val="10272"/>
                <a:lumOff val="36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a:t>Tanı ve tedavi </a:t>
          </a:r>
          <a:r>
            <a:rPr lang="tr-TR" sz="2000" kern="1200" noProof="1"/>
            <a:t>süreçlerinde</a:t>
          </a:r>
          <a:r>
            <a:rPr lang="en-GB" sz="2000" kern="1200"/>
            <a:t> yükselen başarı oranları</a:t>
          </a:r>
          <a:endParaRPr lang="en-US" sz="2000" kern="1200" dirty="0"/>
        </a:p>
      </dsp:txBody>
      <dsp:txXfrm>
        <a:off x="2742765" y="207282"/>
        <a:ext cx="1910377" cy="1146226"/>
      </dsp:txXfrm>
    </dsp:sp>
    <dsp:sp modelId="{349B5FD6-32C4-3948-B3B0-617F2AF5C2EC}">
      <dsp:nvSpPr>
        <dsp:cNvPr id="0" name=""/>
        <dsp:cNvSpPr/>
      </dsp:nvSpPr>
      <dsp:spPr>
        <a:xfrm>
          <a:off x="7001108" y="734676"/>
          <a:ext cx="408786" cy="91440"/>
        </a:xfrm>
        <a:custGeom>
          <a:avLst/>
          <a:gdLst/>
          <a:ahLst/>
          <a:cxnLst/>
          <a:rect l="0" t="0" r="0" b="0"/>
          <a:pathLst>
            <a:path>
              <a:moveTo>
                <a:pt x="0" y="45720"/>
              </a:moveTo>
              <a:lnTo>
                <a:pt x="408786" y="45720"/>
              </a:lnTo>
            </a:path>
          </a:pathLst>
        </a:custGeom>
        <a:noFill/>
        <a:ln w="12700" cap="flat" cmpd="sng" algn="ctr">
          <a:solidFill>
            <a:schemeClr val="accent4">
              <a:hueOff val="-776478"/>
              <a:satOff val="23967"/>
              <a:lumOff val="85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7194517" y="778197"/>
        <a:ext cx="21969" cy="4398"/>
      </dsp:txXfrm>
    </dsp:sp>
    <dsp:sp modelId="{B9776AA4-00EE-714E-A8C8-F2426ACE4E56}">
      <dsp:nvSpPr>
        <dsp:cNvPr id="0" name=""/>
        <dsp:cNvSpPr/>
      </dsp:nvSpPr>
      <dsp:spPr>
        <a:xfrm>
          <a:off x="5092530" y="207282"/>
          <a:ext cx="1910377" cy="1146226"/>
        </a:xfrm>
        <a:prstGeom prst="rect">
          <a:avLst/>
        </a:prstGeom>
        <a:gradFill rotWithShape="0">
          <a:gsLst>
            <a:gs pos="0">
              <a:schemeClr val="accent4">
                <a:hueOff val="-665553"/>
                <a:satOff val="20543"/>
                <a:lumOff val="728"/>
                <a:alphaOff val="0"/>
                <a:shade val="85000"/>
                <a:satMod val="130000"/>
              </a:schemeClr>
            </a:gs>
            <a:gs pos="34000">
              <a:schemeClr val="accent4">
                <a:hueOff val="-665553"/>
                <a:satOff val="20543"/>
                <a:lumOff val="728"/>
                <a:alphaOff val="0"/>
                <a:shade val="87000"/>
                <a:satMod val="125000"/>
              </a:schemeClr>
            </a:gs>
            <a:gs pos="70000">
              <a:schemeClr val="accent4">
                <a:hueOff val="-665553"/>
                <a:satOff val="20543"/>
                <a:lumOff val="728"/>
                <a:alphaOff val="0"/>
                <a:tint val="100000"/>
                <a:shade val="90000"/>
                <a:satMod val="130000"/>
              </a:schemeClr>
            </a:gs>
            <a:gs pos="100000">
              <a:schemeClr val="accent4">
                <a:hueOff val="-665553"/>
                <a:satOff val="20543"/>
                <a:lumOff val="72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a:t>Artan hasta sayıları ve hasta beklentileri</a:t>
          </a:r>
          <a:endParaRPr lang="en-US" sz="2000" kern="1200" dirty="0"/>
        </a:p>
      </dsp:txBody>
      <dsp:txXfrm>
        <a:off x="5092530" y="207282"/>
        <a:ext cx="1910377" cy="1146226"/>
      </dsp:txXfrm>
    </dsp:sp>
    <dsp:sp modelId="{435BAE4C-1D47-204C-8D9E-00DE2B5FFD59}">
      <dsp:nvSpPr>
        <dsp:cNvPr id="0" name=""/>
        <dsp:cNvSpPr/>
      </dsp:nvSpPr>
      <dsp:spPr>
        <a:xfrm>
          <a:off x="1348189" y="1351709"/>
          <a:ext cx="7049294" cy="613176"/>
        </a:xfrm>
        <a:custGeom>
          <a:avLst/>
          <a:gdLst/>
          <a:ahLst/>
          <a:cxnLst/>
          <a:rect l="0" t="0" r="0" b="0"/>
          <a:pathLst>
            <a:path>
              <a:moveTo>
                <a:pt x="7049294" y="0"/>
              </a:moveTo>
              <a:lnTo>
                <a:pt x="7049294" y="323688"/>
              </a:lnTo>
              <a:lnTo>
                <a:pt x="0" y="323688"/>
              </a:lnTo>
              <a:lnTo>
                <a:pt x="0" y="613176"/>
              </a:lnTo>
            </a:path>
          </a:pathLst>
        </a:custGeom>
        <a:noFill/>
        <a:ln w="12700" cap="flat" cmpd="sng" algn="ctr">
          <a:solidFill>
            <a:schemeClr val="accent4">
              <a:hueOff val="-1164718"/>
              <a:satOff val="35950"/>
              <a:lumOff val="1274"/>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4695871" y="1656098"/>
        <a:ext cx="353931" cy="4398"/>
      </dsp:txXfrm>
    </dsp:sp>
    <dsp:sp modelId="{E28024EF-06BF-354D-9FAD-EFB238B7D108}">
      <dsp:nvSpPr>
        <dsp:cNvPr id="0" name=""/>
        <dsp:cNvSpPr/>
      </dsp:nvSpPr>
      <dsp:spPr>
        <a:xfrm>
          <a:off x="7442295" y="207282"/>
          <a:ext cx="1910377" cy="1146226"/>
        </a:xfrm>
        <a:prstGeom prst="rect">
          <a:avLst/>
        </a:prstGeom>
        <a:gradFill rotWithShape="0">
          <a:gsLst>
            <a:gs pos="0">
              <a:schemeClr val="accent4">
                <a:hueOff val="-998329"/>
                <a:satOff val="30815"/>
                <a:lumOff val="1092"/>
                <a:alphaOff val="0"/>
                <a:shade val="85000"/>
                <a:satMod val="130000"/>
              </a:schemeClr>
            </a:gs>
            <a:gs pos="34000">
              <a:schemeClr val="accent4">
                <a:hueOff val="-998329"/>
                <a:satOff val="30815"/>
                <a:lumOff val="1092"/>
                <a:alphaOff val="0"/>
                <a:shade val="87000"/>
                <a:satMod val="125000"/>
              </a:schemeClr>
            </a:gs>
            <a:gs pos="70000">
              <a:schemeClr val="accent4">
                <a:hueOff val="-998329"/>
                <a:satOff val="30815"/>
                <a:lumOff val="1092"/>
                <a:alphaOff val="0"/>
                <a:tint val="100000"/>
                <a:shade val="90000"/>
                <a:satMod val="130000"/>
              </a:schemeClr>
            </a:gs>
            <a:gs pos="100000">
              <a:schemeClr val="accent4">
                <a:hueOff val="-998329"/>
                <a:satOff val="30815"/>
                <a:lumOff val="1092"/>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a:t>Rekabet ortamı</a:t>
          </a:r>
          <a:endParaRPr lang="en-US" sz="2000" kern="1200" dirty="0"/>
        </a:p>
      </dsp:txBody>
      <dsp:txXfrm>
        <a:off x="7442295" y="207282"/>
        <a:ext cx="1910377" cy="1146226"/>
      </dsp:txXfrm>
    </dsp:sp>
    <dsp:sp modelId="{ED2F7FE2-A28B-8B46-B56F-89246D8A42F1}">
      <dsp:nvSpPr>
        <dsp:cNvPr id="0" name=""/>
        <dsp:cNvSpPr/>
      </dsp:nvSpPr>
      <dsp:spPr>
        <a:xfrm>
          <a:off x="2301578" y="3197371"/>
          <a:ext cx="408786" cy="91440"/>
        </a:xfrm>
        <a:custGeom>
          <a:avLst/>
          <a:gdLst/>
          <a:ahLst/>
          <a:cxnLst/>
          <a:rect l="0" t="0" r="0" b="0"/>
          <a:pathLst>
            <a:path>
              <a:moveTo>
                <a:pt x="0" y="45720"/>
              </a:moveTo>
              <a:lnTo>
                <a:pt x="408786" y="45720"/>
              </a:lnTo>
            </a:path>
          </a:pathLst>
        </a:custGeom>
        <a:noFill/>
        <a:ln w="12700" cap="flat" cmpd="sng" algn="ctr">
          <a:solidFill>
            <a:schemeClr val="accent4">
              <a:hueOff val="-1552957"/>
              <a:satOff val="47934"/>
              <a:lumOff val="1699"/>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2494987" y="3240892"/>
        <a:ext cx="21969" cy="4398"/>
      </dsp:txXfrm>
    </dsp:sp>
    <dsp:sp modelId="{3396B8F6-DCF9-B247-A315-D0A18908DC9A}">
      <dsp:nvSpPr>
        <dsp:cNvPr id="0" name=""/>
        <dsp:cNvSpPr/>
      </dsp:nvSpPr>
      <dsp:spPr>
        <a:xfrm>
          <a:off x="393000" y="1997286"/>
          <a:ext cx="1910377" cy="2491610"/>
        </a:xfrm>
        <a:prstGeom prst="rect">
          <a:avLst/>
        </a:prstGeom>
        <a:gradFill rotWithShape="0">
          <a:gsLst>
            <a:gs pos="0">
              <a:schemeClr val="accent4">
                <a:hueOff val="-1331106"/>
                <a:satOff val="41086"/>
                <a:lumOff val="1457"/>
                <a:alphaOff val="0"/>
                <a:shade val="85000"/>
                <a:satMod val="130000"/>
              </a:schemeClr>
            </a:gs>
            <a:gs pos="34000">
              <a:schemeClr val="accent4">
                <a:hueOff val="-1331106"/>
                <a:satOff val="41086"/>
                <a:lumOff val="1457"/>
                <a:alphaOff val="0"/>
                <a:shade val="87000"/>
                <a:satMod val="125000"/>
              </a:schemeClr>
            </a:gs>
            <a:gs pos="70000">
              <a:schemeClr val="accent4">
                <a:hueOff val="-1331106"/>
                <a:satOff val="41086"/>
                <a:lumOff val="1457"/>
                <a:alphaOff val="0"/>
                <a:tint val="100000"/>
                <a:shade val="90000"/>
                <a:satMod val="130000"/>
              </a:schemeClr>
            </a:gs>
            <a:gs pos="100000">
              <a:schemeClr val="accent4">
                <a:hueOff val="-1331106"/>
                <a:satOff val="41086"/>
                <a:lumOff val="1457"/>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a:t>Hastanelerde, tıbbi </a:t>
          </a:r>
          <a:r>
            <a:rPr lang="tr-TR" sz="2000" kern="1200" noProof="1"/>
            <a:t>bakıma</a:t>
          </a:r>
          <a:r>
            <a:rPr lang="en-GB" sz="2000" kern="1200"/>
            <a:t> ihtiyaç duyan hastalara en kısa sürede, en kaliteli </a:t>
          </a:r>
          <a:r>
            <a:rPr lang="tr-TR" sz="2000" kern="1200" noProof="1"/>
            <a:t>bakım</a:t>
          </a:r>
          <a:r>
            <a:rPr lang="en-GB" sz="2000" kern="1200"/>
            <a:t> hizmeti sunma gerekliliği</a:t>
          </a:r>
          <a:endParaRPr lang="en-US" sz="2000" kern="1200" dirty="0"/>
        </a:p>
      </dsp:txBody>
      <dsp:txXfrm>
        <a:off x="393000" y="1997286"/>
        <a:ext cx="1910377" cy="2491610"/>
      </dsp:txXfrm>
    </dsp:sp>
    <dsp:sp modelId="{EF92140F-2021-3C43-A415-55EAAF186BE7}">
      <dsp:nvSpPr>
        <dsp:cNvPr id="0" name=""/>
        <dsp:cNvSpPr/>
      </dsp:nvSpPr>
      <dsp:spPr>
        <a:xfrm>
          <a:off x="4338022" y="3197371"/>
          <a:ext cx="408786" cy="91440"/>
        </a:xfrm>
        <a:custGeom>
          <a:avLst/>
          <a:gdLst/>
          <a:ahLst/>
          <a:cxnLst/>
          <a:rect l="0" t="0" r="0" b="0"/>
          <a:pathLst>
            <a:path>
              <a:moveTo>
                <a:pt x="0" y="45720"/>
              </a:moveTo>
              <a:lnTo>
                <a:pt x="408786" y="45720"/>
              </a:lnTo>
            </a:path>
          </a:pathLst>
        </a:custGeom>
        <a:noFill/>
        <a:ln w="12700" cap="flat" cmpd="sng" algn="ctr">
          <a:solidFill>
            <a:schemeClr val="accent4">
              <a:hueOff val="-1941196"/>
              <a:satOff val="59917"/>
              <a:lumOff val="2124"/>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4531431" y="3240892"/>
        <a:ext cx="21969" cy="4398"/>
      </dsp:txXfrm>
    </dsp:sp>
    <dsp:sp modelId="{AD3FC149-0EAD-AE45-A849-F90124A1C344}">
      <dsp:nvSpPr>
        <dsp:cNvPr id="0" name=""/>
        <dsp:cNvSpPr/>
      </dsp:nvSpPr>
      <dsp:spPr>
        <a:xfrm>
          <a:off x="2742765" y="2669977"/>
          <a:ext cx="1597056" cy="1146226"/>
        </a:xfrm>
        <a:prstGeom prst="rect">
          <a:avLst/>
        </a:prstGeom>
        <a:gradFill rotWithShape="0">
          <a:gsLst>
            <a:gs pos="0">
              <a:schemeClr val="accent4">
                <a:hueOff val="-1663882"/>
                <a:satOff val="51358"/>
                <a:lumOff val="1821"/>
                <a:alphaOff val="0"/>
                <a:shade val="85000"/>
                <a:satMod val="130000"/>
              </a:schemeClr>
            </a:gs>
            <a:gs pos="34000">
              <a:schemeClr val="accent4">
                <a:hueOff val="-1663882"/>
                <a:satOff val="51358"/>
                <a:lumOff val="1821"/>
                <a:alphaOff val="0"/>
                <a:shade val="87000"/>
                <a:satMod val="125000"/>
              </a:schemeClr>
            </a:gs>
            <a:gs pos="70000">
              <a:schemeClr val="accent4">
                <a:hueOff val="-1663882"/>
                <a:satOff val="51358"/>
                <a:lumOff val="1821"/>
                <a:alphaOff val="0"/>
                <a:tint val="100000"/>
                <a:shade val="90000"/>
                <a:satMod val="130000"/>
              </a:schemeClr>
            </a:gs>
            <a:gs pos="100000">
              <a:schemeClr val="accent4">
                <a:hueOff val="-1663882"/>
                <a:satOff val="51358"/>
                <a:lumOff val="182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a:t>Optimal kalitede hizmet sunum</a:t>
          </a:r>
          <a:endParaRPr lang="en-US" sz="2000" kern="1200" dirty="0"/>
        </a:p>
      </dsp:txBody>
      <dsp:txXfrm>
        <a:off x="2742765" y="2669977"/>
        <a:ext cx="1597056" cy="1146226"/>
      </dsp:txXfrm>
    </dsp:sp>
    <dsp:sp modelId="{3CEDA20E-EAC1-6540-BE3E-8B0009D43693}">
      <dsp:nvSpPr>
        <dsp:cNvPr id="0" name=""/>
        <dsp:cNvSpPr/>
      </dsp:nvSpPr>
      <dsp:spPr>
        <a:xfrm>
          <a:off x="6358246" y="3197371"/>
          <a:ext cx="408786" cy="91440"/>
        </a:xfrm>
        <a:custGeom>
          <a:avLst/>
          <a:gdLst/>
          <a:ahLst/>
          <a:cxnLst/>
          <a:rect l="0" t="0" r="0" b="0"/>
          <a:pathLst>
            <a:path>
              <a:moveTo>
                <a:pt x="0" y="45720"/>
              </a:moveTo>
              <a:lnTo>
                <a:pt x="408786" y="45720"/>
              </a:lnTo>
            </a:path>
          </a:pathLst>
        </a:custGeom>
        <a:noFill/>
        <a:ln w="12700" cap="flat" cmpd="sng" algn="ctr">
          <a:solidFill>
            <a:schemeClr val="accent4">
              <a:hueOff val="-2329435"/>
              <a:satOff val="71901"/>
              <a:lumOff val="2549"/>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0000"/>
            </a:solidFill>
          </a:endParaRPr>
        </a:p>
      </dsp:txBody>
      <dsp:txXfrm>
        <a:off x="6551655" y="3240892"/>
        <a:ext cx="21969" cy="4398"/>
      </dsp:txXfrm>
    </dsp:sp>
    <dsp:sp modelId="{34545E57-7325-954D-98FC-7EB202B8FA3C}">
      <dsp:nvSpPr>
        <dsp:cNvPr id="0" name=""/>
        <dsp:cNvSpPr/>
      </dsp:nvSpPr>
      <dsp:spPr>
        <a:xfrm>
          <a:off x="4779209" y="2669977"/>
          <a:ext cx="1580837" cy="1146226"/>
        </a:xfrm>
        <a:prstGeom prst="rect">
          <a:avLst/>
        </a:prstGeom>
        <a:gradFill rotWithShape="0">
          <a:gsLst>
            <a:gs pos="0">
              <a:schemeClr val="accent4">
                <a:hueOff val="-1996659"/>
                <a:satOff val="61629"/>
                <a:lumOff val="2185"/>
                <a:alphaOff val="0"/>
                <a:shade val="85000"/>
                <a:satMod val="130000"/>
              </a:schemeClr>
            </a:gs>
            <a:gs pos="34000">
              <a:schemeClr val="accent4">
                <a:hueOff val="-1996659"/>
                <a:satOff val="61629"/>
                <a:lumOff val="2185"/>
                <a:alphaOff val="0"/>
                <a:shade val="87000"/>
                <a:satMod val="125000"/>
              </a:schemeClr>
            </a:gs>
            <a:gs pos="70000">
              <a:schemeClr val="accent4">
                <a:hueOff val="-1996659"/>
                <a:satOff val="61629"/>
                <a:lumOff val="2185"/>
                <a:alphaOff val="0"/>
                <a:tint val="100000"/>
                <a:shade val="90000"/>
                <a:satMod val="130000"/>
              </a:schemeClr>
            </a:gs>
            <a:gs pos="100000">
              <a:schemeClr val="accent4">
                <a:hueOff val="-1996659"/>
                <a:satOff val="61629"/>
                <a:lumOff val="218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tr-TR" sz="2000" kern="1200" noProof="1"/>
            <a:t>Profesyonel yönetim anlayışı</a:t>
          </a:r>
        </a:p>
      </dsp:txBody>
      <dsp:txXfrm>
        <a:off x="4779209" y="2669977"/>
        <a:ext cx="1580837" cy="1146226"/>
      </dsp:txXfrm>
    </dsp:sp>
    <dsp:sp modelId="{83FEFF0E-319F-CA44-95AB-FE83FFE2C8DE}">
      <dsp:nvSpPr>
        <dsp:cNvPr id="0" name=""/>
        <dsp:cNvSpPr/>
      </dsp:nvSpPr>
      <dsp:spPr>
        <a:xfrm>
          <a:off x="6799433" y="2152364"/>
          <a:ext cx="2914090" cy="2181452"/>
        </a:xfrm>
        <a:prstGeom prst="irregularSeal1">
          <a:avLst/>
        </a:prstGeom>
        <a:gradFill rotWithShape="0">
          <a:gsLst>
            <a:gs pos="0">
              <a:schemeClr val="accent4">
                <a:hueOff val="-2329435"/>
                <a:satOff val="71901"/>
                <a:lumOff val="2549"/>
                <a:alphaOff val="0"/>
                <a:shade val="85000"/>
                <a:satMod val="130000"/>
              </a:schemeClr>
            </a:gs>
            <a:gs pos="34000">
              <a:schemeClr val="accent4">
                <a:hueOff val="-2329435"/>
                <a:satOff val="71901"/>
                <a:lumOff val="2549"/>
                <a:alphaOff val="0"/>
                <a:shade val="87000"/>
                <a:satMod val="125000"/>
              </a:schemeClr>
            </a:gs>
            <a:gs pos="70000">
              <a:schemeClr val="accent4">
                <a:hueOff val="-2329435"/>
                <a:satOff val="71901"/>
                <a:lumOff val="2549"/>
                <a:alphaOff val="0"/>
                <a:tint val="100000"/>
                <a:shade val="90000"/>
                <a:satMod val="130000"/>
              </a:schemeClr>
            </a:gs>
            <a:gs pos="100000">
              <a:schemeClr val="accent4">
                <a:hueOff val="-2329435"/>
                <a:satOff val="71901"/>
                <a:lumOff val="254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3610" tIns="98260" rIns="93610" bIns="98260" numCol="1" spcCol="1270" anchor="ctr" anchorCtr="0">
          <a:noAutofit/>
        </a:bodyPr>
        <a:lstStyle/>
        <a:p>
          <a:pPr marL="0" lvl="0" indent="0" algn="ctr" defTabSz="889000">
            <a:lnSpc>
              <a:spcPct val="90000"/>
            </a:lnSpc>
            <a:spcBef>
              <a:spcPct val="0"/>
            </a:spcBef>
            <a:spcAft>
              <a:spcPct val="35000"/>
            </a:spcAft>
            <a:buNone/>
          </a:pPr>
          <a:r>
            <a:rPr lang="en-GB" sz="2000" kern="1200"/>
            <a:t>Akreditasyon</a:t>
          </a:r>
          <a:endParaRPr lang="en-US" sz="2000" kern="1200" dirty="0"/>
        </a:p>
      </dsp:txBody>
      <dsp:txXfrm>
        <a:off x="7423669" y="2790641"/>
        <a:ext cx="1629057" cy="76926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AEDC3-A03E-4989-B872-656857FA50AF}" type="datetimeFigureOut">
              <a:rPr lang="tr-TR" smtClean="0"/>
              <a:t>7.07.2025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27F11-E637-4577-96AA-D82CCA085274}" type="slidenum">
              <a:rPr lang="tr-TR" smtClean="0"/>
              <a:t>‹#›</a:t>
            </a:fld>
            <a:endParaRPr lang="tr-TR"/>
          </a:p>
        </p:txBody>
      </p:sp>
    </p:spTree>
    <p:extLst>
      <p:ext uri="{BB962C8B-B14F-4D97-AF65-F5344CB8AC3E}">
        <p14:creationId xmlns:p14="http://schemas.microsoft.com/office/powerpoint/2010/main" val="388795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7.07.2025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9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7.07.2025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113883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7.07.2025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161950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7.07.2025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315501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263A697-B6D2-413C-A828-670B4DB2AE09}" type="datetimeFigureOut">
              <a:rPr lang="tr-TR" smtClean="0"/>
              <a:t>7.07.2025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56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263A697-B6D2-413C-A828-670B4DB2AE09}" type="datetimeFigureOut">
              <a:rPr lang="tr-TR" smtClean="0"/>
              <a:t>7.07.2025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216186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263A697-B6D2-413C-A828-670B4DB2AE09}" type="datetimeFigureOut">
              <a:rPr lang="tr-TR" smtClean="0"/>
              <a:t>7.07.2025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65266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263A697-B6D2-413C-A828-670B4DB2AE09}" type="datetimeFigureOut">
              <a:rPr lang="tr-TR" smtClean="0"/>
              <a:t>7.07.2025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290692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63A697-B6D2-413C-A828-670B4DB2AE09}" type="datetimeFigureOut">
              <a:rPr lang="tr-TR" smtClean="0"/>
              <a:t>7.07.2025</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270666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263A697-B6D2-413C-A828-670B4DB2AE09}" type="datetimeFigureOut">
              <a:rPr lang="tr-TR" smtClean="0"/>
              <a:t>7.07.2025</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76F515-80A5-400E-AEB3-F921016465E8}" type="slidenum">
              <a:rPr lang="tr-TR" smtClean="0"/>
              <a:t>‹#›</a:t>
            </a:fld>
            <a:endParaRPr lang="tr-TR"/>
          </a:p>
        </p:txBody>
      </p:sp>
    </p:spTree>
    <p:extLst>
      <p:ext uri="{BB962C8B-B14F-4D97-AF65-F5344CB8AC3E}">
        <p14:creationId xmlns:p14="http://schemas.microsoft.com/office/powerpoint/2010/main" val="214869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263A697-B6D2-413C-A828-670B4DB2AE09}" type="datetimeFigureOut">
              <a:rPr lang="tr-TR" smtClean="0"/>
              <a:t>7.07.2025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110927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63A697-B6D2-413C-A828-670B4DB2AE09}" type="datetimeFigureOut">
              <a:rPr lang="tr-TR" smtClean="0"/>
              <a:t>7.07.2025</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676F515-80A5-400E-AEB3-F921016465E8}"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229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iso.org/home.html" TargetMode="External"/><Relationship Id="rId2" Type="http://schemas.openxmlformats.org/officeDocument/2006/relationships/hyperlink" Target="https://ieea.ch/wp-content/uploads/2024/09/ISQua-EEA-Guidelines-and-Principles-for-the-Development-of-Health-and-Social-Care-Standards-6th-Edition-1.pdf"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temos-worldwide.com/temos-standards.asp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6083F1E-C431-69C3-782C-BE69576C0251}"/>
              </a:ext>
            </a:extLst>
          </p:cNvPr>
          <p:cNvPicPr>
            <a:picLocks noChangeAspect="1"/>
          </p:cNvPicPr>
          <p:nvPr/>
        </p:nvPicPr>
        <p:blipFill>
          <a:blip r:embed="rId2"/>
          <a:srcRect l="21985" r="19969"/>
          <a:stretch/>
        </p:blipFill>
        <p:spPr>
          <a:xfrm>
            <a:off x="9853592" y="136634"/>
            <a:ext cx="2039841" cy="1382232"/>
          </a:xfrm>
          <a:prstGeom prst="rect">
            <a:avLst/>
          </a:prstGeom>
        </p:spPr>
      </p:pic>
      <p:sp>
        <p:nvSpPr>
          <p:cNvPr id="2" name="AutoShape 2" descr="https://d6abm8ozh3xr3.cloudfront.net/img/w/yazi/ogt/el-hijyeni-kapak.webp">
            <a:extLst>
              <a:ext uri="{FF2B5EF4-FFF2-40B4-BE49-F238E27FC236}">
                <a16:creationId xmlns:a16="http://schemas.microsoft.com/office/drawing/2014/main" id="{DBEA433B-7F1D-4B75-932E-DE0C82A348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4" name="Metin kutusu 3">
            <a:extLst>
              <a:ext uri="{FF2B5EF4-FFF2-40B4-BE49-F238E27FC236}">
                <a16:creationId xmlns:a16="http://schemas.microsoft.com/office/drawing/2014/main" id="{658C3306-7053-6319-8FD9-3DA5D925FBF3}"/>
              </a:ext>
            </a:extLst>
          </p:cNvPr>
          <p:cNvSpPr txBox="1"/>
          <p:nvPr/>
        </p:nvSpPr>
        <p:spPr>
          <a:xfrm>
            <a:off x="218114" y="6488668"/>
            <a:ext cx="6390917" cy="369332"/>
          </a:xfrm>
          <a:prstGeom prst="rect">
            <a:avLst/>
          </a:prstGeom>
          <a:noFill/>
        </p:spPr>
        <p:txBody>
          <a:bodyPr wrap="none" rtlCol="0">
            <a:spAutoFit/>
          </a:bodyPr>
          <a:lstStyle/>
          <a:p>
            <a:r>
              <a:rPr lang="tr-TR" b="1" i="1" dirty="0">
                <a:solidFill>
                  <a:schemeClr val="bg1"/>
                </a:solidFill>
              </a:rPr>
              <a:t>Versiyon 1-Hazırlayanlar: Arş. Gör. Dr. Gülseren Maraş </a:t>
            </a:r>
            <a:r>
              <a:rPr lang="tr-TR" b="1" i="1" dirty="0" err="1">
                <a:solidFill>
                  <a:schemeClr val="bg1"/>
                </a:solidFill>
              </a:rPr>
              <a:t>Baydoğan</a:t>
            </a:r>
            <a:endParaRPr lang="tr-TR" b="1" i="1" dirty="0">
              <a:solidFill>
                <a:schemeClr val="bg1"/>
              </a:solidFill>
            </a:endParaRPr>
          </a:p>
        </p:txBody>
      </p:sp>
      <p:sp>
        <p:nvSpPr>
          <p:cNvPr id="7" name="Title 5">
            <a:extLst>
              <a:ext uri="{FF2B5EF4-FFF2-40B4-BE49-F238E27FC236}">
                <a16:creationId xmlns:a16="http://schemas.microsoft.com/office/drawing/2014/main" id="{B8FF7F96-8DFF-497E-4969-B82CC49D985A}"/>
              </a:ext>
            </a:extLst>
          </p:cNvPr>
          <p:cNvSpPr>
            <a:spLocks noGrp="1"/>
          </p:cNvSpPr>
          <p:nvPr>
            <p:ph type="ctrTitle"/>
          </p:nvPr>
        </p:nvSpPr>
        <p:spPr>
          <a:xfrm>
            <a:off x="1219200" y="2133600"/>
            <a:ext cx="10058400" cy="2260310"/>
          </a:xfrm>
          <a:solidFill>
            <a:srgbClr val="7030A0"/>
          </a:solidFill>
          <a:scene3d>
            <a:camera prst="orthographicFront"/>
            <a:lightRig rig="threePt" dir="t"/>
          </a:scene3d>
          <a:sp3d>
            <a:bevelT w="508000" h="508000"/>
            <a:bevelB w="508000" h="508000"/>
          </a:sp3d>
        </p:spPr>
        <p:txBody>
          <a:bodyPr>
            <a:noAutofit/>
          </a:bodyPr>
          <a:lstStyle/>
          <a:p>
            <a:pPr algn="ctr"/>
            <a:r>
              <a:rPr lang="en-GB" sz="6600" b="1" dirty="0">
                <a:solidFill>
                  <a:schemeClr val="bg1"/>
                </a:solidFill>
              </a:rPr>
              <a:t>Sağlıkta Akreditasyonda </a:t>
            </a:r>
            <a:r>
              <a:rPr lang="tr-TR" sz="6600" b="1" dirty="0">
                <a:solidFill>
                  <a:schemeClr val="bg1"/>
                </a:solidFill>
              </a:rPr>
              <a:t>Temizlik</a:t>
            </a:r>
            <a:r>
              <a:rPr lang="en-GB" sz="6600" b="1" dirty="0">
                <a:solidFill>
                  <a:schemeClr val="bg1"/>
                </a:solidFill>
              </a:rPr>
              <a:t> Standartları</a:t>
            </a:r>
          </a:p>
        </p:txBody>
      </p:sp>
    </p:spTree>
    <p:extLst>
      <p:ext uri="{BB962C8B-B14F-4D97-AF65-F5344CB8AC3E}">
        <p14:creationId xmlns:p14="http://schemas.microsoft.com/office/powerpoint/2010/main" val="258558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6171C-B99D-4507-8D89-20ED1C31230B}"/>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A2E49F81-FBEB-8719-D12B-B154191C3C3D}"/>
              </a:ext>
            </a:extLst>
          </p:cNvPr>
          <p:cNvPicPr>
            <a:picLocks noChangeAspect="1"/>
          </p:cNvPicPr>
          <p:nvPr/>
        </p:nvPicPr>
        <p:blipFill>
          <a:blip r:embed="rId2"/>
          <a:srcRect l="21985" r="19969"/>
          <a:stretch/>
        </p:blipFill>
        <p:spPr>
          <a:xfrm>
            <a:off x="10152159" y="155612"/>
            <a:ext cx="2039841" cy="1382232"/>
          </a:xfrm>
          <a:prstGeom prst="rect">
            <a:avLst/>
          </a:prstGeom>
        </p:spPr>
      </p:pic>
      <p:sp>
        <p:nvSpPr>
          <p:cNvPr id="2" name="Title 1">
            <a:extLst>
              <a:ext uri="{FF2B5EF4-FFF2-40B4-BE49-F238E27FC236}">
                <a16:creationId xmlns:a16="http://schemas.microsoft.com/office/drawing/2014/main" id="{17BFB10D-4539-1A65-FE3A-ABAAFBAF5C96}"/>
              </a:ext>
            </a:extLst>
          </p:cNvPr>
          <p:cNvSpPr>
            <a:spLocks noGrp="1"/>
          </p:cNvSpPr>
          <p:nvPr>
            <p:ph type="title"/>
          </p:nvPr>
        </p:nvSpPr>
        <p:spPr>
          <a:xfrm>
            <a:off x="1066799" y="348618"/>
            <a:ext cx="9703869" cy="904450"/>
          </a:xfrm>
        </p:spPr>
        <p:txBody>
          <a:bodyPr>
            <a:noAutofit/>
          </a:bodyPr>
          <a:lstStyle/>
          <a:p>
            <a:r>
              <a:rPr lang="tr-TR" b="1" dirty="0">
                <a:solidFill>
                  <a:srgbClr val="5E67A0"/>
                </a:solidFill>
                <a:latin typeface="+mn-lt"/>
              </a:rPr>
              <a:t>Türkiye Sağlıkta Akreditasyon Süreci</a:t>
            </a:r>
            <a:endParaRPr lang="en-GB" b="1" dirty="0">
              <a:solidFill>
                <a:srgbClr val="5E67A0"/>
              </a:solidFill>
              <a:latin typeface="+mn-lt"/>
            </a:endParaRPr>
          </a:p>
        </p:txBody>
      </p:sp>
      <p:sp>
        <p:nvSpPr>
          <p:cNvPr id="5" name="İçerik Yer Tutucusu 4">
            <a:extLst>
              <a:ext uri="{FF2B5EF4-FFF2-40B4-BE49-F238E27FC236}">
                <a16:creationId xmlns:a16="http://schemas.microsoft.com/office/drawing/2014/main" id="{05D0B8EB-6CEF-8F31-0760-C3452E9CA96F}"/>
              </a:ext>
            </a:extLst>
          </p:cNvPr>
          <p:cNvSpPr>
            <a:spLocks noGrp="1"/>
          </p:cNvSpPr>
          <p:nvPr>
            <p:ph idx="1"/>
          </p:nvPr>
        </p:nvSpPr>
        <p:spPr>
          <a:xfrm>
            <a:off x="851744" y="5024120"/>
            <a:ext cx="10772987" cy="1264919"/>
          </a:xfrm>
          <a:ln w="19050">
            <a:solidFill>
              <a:schemeClr val="bg1"/>
            </a:solidFill>
          </a:ln>
        </p:spPr>
        <p:txBody>
          <a:bodyPr>
            <a:normAutofit fontScale="92500" lnSpcReduction="20000"/>
          </a:bodyPr>
          <a:lstStyle/>
          <a:p>
            <a:pPr algn="just">
              <a:buFont typeface="Wingdings" panose="05000000000000000000" pitchFamily="2" charset="2"/>
              <a:buChar char="q"/>
            </a:pPr>
            <a:r>
              <a:rPr lang="tr-TR" sz="2600" dirty="0">
                <a:solidFill>
                  <a:srgbClr val="000000"/>
                </a:solidFill>
              </a:rPr>
              <a:t>TÜSKA; dünyada sağlık hizmetleri kalite ve akreditasyon faaliyetlerinin tek çatı kuruluşu olan </a:t>
            </a:r>
            <a:r>
              <a:rPr lang="tr-TR" sz="2600" dirty="0" err="1">
                <a:solidFill>
                  <a:srgbClr val="000000"/>
                </a:solidFill>
              </a:rPr>
              <a:t>ISQUA'ya</a:t>
            </a:r>
            <a:r>
              <a:rPr lang="tr-TR" sz="2600" dirty="0">
                <a:solidFill>
                  <a:srgbClr val="000000"/>
                </a:solidFill>
              </a:rPr>
              <a:t> (</a:t>
            </a:r>
            <a:r>
              <a:rPr lang="tr-TR" sz="2600" dirty="0" err="1">
                <a:solidFill>
                  <a:srgbClr val="000000"/>
                </a:solidFill>
              </a:rPr>
              <a:t>The</a:t>
            </a:r>
            <a:r>
              <a:rPr lang="tr-TR" sz="2600" dirty="0">
                <a:solidFill>
                  <a:srgbClr val="000000"/>
                </a:solidFill>
              </a:rPr>
              <a:t> International </a:t>
            </a:r>
            <a:r>
              <a:rPr lang="tr-TR" sz="2600" dirty="0" err="1">
                <a:solidFill>
                  <a:srgbClr val="000000"/>
                </a:solidFill>
              </a:rPr>
              <a:t>Society</a:t>
            </a:r>
            <a:r>
              <a:rPr lang="tr-TR" sz="2600" dirty="0">
                <a:solidFill>
                  <a:srgbClr val="000000"/>
                </a:solidFill>
              </a:rPr>
              <a:t> </a:t>
            </a:r>
            <a:r>
              <a:rPr lang="tr-TR" sz="2600" dirty="0" err="1">
                <a:solidFill>
                  <a:srgbClr val="000000"/>
                </a:solidFill>
              </a:rPr>
              <a:t>For</a:t>
            </a:r>
            <a:r>
              <a:rPr lang="tr-TR" sz="2600" dirty="0">
                <a:solidFill>
                  <a:srgbClr val="000000"/>
                </a:solidFill>
              </a:rPr>
              <a:t> </a:t>
            </a:r>
            <a:r>
              <a:rPr lang="tr-TR" sz="2600" dirty="0" err="1">
                <a:solidFill>
                  <a:srgbClr val="000000"/>
                </a:solidFill>
              </a:rPr>
              <a:t>Quality</a:t>
            </a:r>
            <a:r>
              <a:rPr lang="tr-TR" sz="2600" dirty="0">
                <a:solidFill>
                  <a:srgbClr val="000000"/>
                </a:solidFill>
              </a:rPr>
              <a:t> in Healthcare) kurumsal üye olup, TÜSKA akreditasyon setleri ve denetçi eğitim programı ISQUA tarafından akredite edilmiştir</a:t>
            </a:r>
          </a:p>
          <a:p>
            <a:endParaRPr lang="tr-TR" dirty="0">
              <a:solidFill>
                <a:srgbClr val="000000"/>
              </a:solidFill>
            </a:endParaRPr>
          </a:p>
          <a:p>
            <a:endParaRPr lang="tr-TR" dirty="0"/>
          </a:p>
        </p:txBody>
      </p:sp>
      <p:sp>
        <p:nvSpPr>
          <p:cNvPr id="6" name="İçerik Yer Tutucusu 4">
            <a:extLst>
              <a:ext uri="{FF2B5EF4-FFF2-40B4-BE49-F238E27FC236}">
                <a16:creationId xmlns:a16="http://schemas.microsoft.com/office/drawing/2014/main" id="{727B01B7-7921-D947-B8A2-190E615BCCDC}"/>
              </a:ext>
            </a:extLst>
          </p:cNvPr>
          <p:cNvSpPr txBox="1">
            <a:spLocks/>
          </p:cNvSpPr>
          <p:nvPr/>
        </p:nvSpPr>
        <p:spPr>
          <a:xfrm>
            <a:off x="851745" y="3450811"/>
            <a:ext cx="10772986" cy="1389907"/>
          </a:xfrm>
          <a:prstGeom prst="rect">
            <a:avLst/>
          </a:prstGeom>
          <a:ln w="19050">
            <a:solidFill>
              <a:schemeClr val="bg1"/>
            </a:solidFill>
          </a:ln>
        </p:spPr>
        <p:txBody>
          <a:bodyPr vert="horz" lIns="0" tIns="45720" rIns="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endParaRPr lang="tr-TR" sz="4400" dirty="0">
              <a:solidFill>
                <a:srgbClr val="000000"/>
              </a:solidFill>
            </a:endParaRPr>
          </a:p>
          <a:p>
            <a:pPr algn="just">
              <a:buFont typeface="Wingdings" panose="05000000000000000000" pitchFamily="2" charset="2"/>
              <a:buChar char="q"/>
            </a:pPr>
            <a:r>
              <a:rPr lang="tr-TR" sz="4400" dirty="0">
                <a:solidFill>
                  <a:srgbClr val="000000"/>
                </a:solidFill>
              </a:rPr>
              <a:t>TÜSKA, sağlık alanında uluslararası kabul görmüş standartlara ve denetçi eğitim programına sahip, sağlık hizmetlerinde akreditasyon faaliyetleri gerçekleştirmek üzere kurulan ve tanınan ilk ve tek ulusal akreditasyon kuruluşudur</a:t>
            </a:r>
          </a:p>
          <a:p>
            <a:endParaRPr lang="tr-TR" dirty="0">
              <a:solidFill>
                <a:srgbClr val="000000"/>
              </a:solidFill>
            </a:endParaRPr>
          </a:p>
          <a:p>
            <a:endParaRPr lang="tr-TR" dirty="0"/>
          </a:p>
        </p:txBody>
      </p:sp>
      <p:sp>
        <p:nvSpPr>
          <p:cNvPr id="7" name="İçerik Yer Tutucusu 4">
            <a:extLst>
              <a:ext uri="{FF2B5EF4-FFF2-40B4-BE49-F238E27FC236}">
                <a16:creationId xmlns:a16="http://schemas.microsoft.com/office/drawing/2014/main" id="{9D58D08D-B2FC-2253-08B9-F5D23681CB06}"/>
              </a:ext>
            </a:extLst>
          </p:cNvPr>
          <p:cNvSpPr txBox="1">
            <a:spLocks/>
          </p:cNvSpPr>
          <p:nvPr/>
        </p:nvSpPr>
        <p:spPr>
          <a:xfrm>
            <a:off x="851744" y="2239844"/>
            <a:ext cx="10772987" cy="1132840"/>
          </a:xfrm>
          <a:prstGeom prst="rect">
            <a:avLst/>
          </a:prstGeom>
          <a:ln w="19050">
            <a:solidFill>
              <a:schemeClr val="bg1"/>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q"/>
            </a:pPr>
            <a:r>
              <a:rPr lang="tr-TR" sz="2400" dirty="0">
                <a:solidFill>
                  <a:srgbClr val="000000"/>
                </a:solidFill>
              </a:rPr>
              <a:t>Türkiye Sağlık Hizmetleri Kalite ve Akreditasyon Enstitüsü (TÜSKA), sağlık hizmetlerinde kalite ve akreditasyon faaliyetlerini yürütmek amacıyla 2015 yılında Türkiye Sağlık Enstitüleri Başkanlığı (TÜSEB) bünyesinde kurulmuştur </a:t>
            </a:r>
          </a:p>
          <a:p>
            <a:endParaRPr lang="tr-TR" dirty="0">
              <a:solidFill>
                <a:srgbClr val="000000"/>
              </a:solidFill>
            </a:endParaRPr>
          </a:p>
          <a:p>
            <a:endParaRPr lang="tr-TR" dirty="0"/>
          </a:p>
        </p:txBody>
      </p:sp>
    </p:spTree>
    <p:extLst>
      <p:ext uri="{BB962C8B-B14F-4D97-AF65-F5344CB8AC3E}">
        <p14:creationId xmlns:p14="http://schemas.microsoft.com/office/powerpoint/2010/main" val="42933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152159" y="155612"/>
            <a:ext cx="2039841" cy="1382232"/>
          </a:xfrm>
          <a:prstGeom prst="rect">
            <a:avLst/>
          </a:prstGeom>
        </p:spPr>
      </p:pic>
      <p:sp>
        <p:nvSpPr>
          <p:cNvPr id="2" name="Title 1">
            <a:extLst>
              <a:ext uri="{FF2B5EF4-FFF2-40B4-BE49-F238E27FC236}">
                <a16:creationId xmlns:a16="http://schemas.microsoft.com/office/drawing/2014/main" id="{CDC73888-CA7B-C1D3-A136-5CF9D6F9606B}"/>
              </a:ext>
            </a:extLst>
          </p:cNvPr>
          <p:cNvSpPr>
            <a:spLocks noGrp="1"/>
          </p:cNvSpPr>
          <p:nvPr>
            <p:ph type="title"/>
          </p:nvPr>
        </p:nvSpPr>
        <p:spPr>
          <a:xfrm>
            <a:off x="991402" y="286603"/>
            <a:ext cx="9666972" cy="1450757"/>
          </a:xfrm>
        </p:spPr>
        <p:txBody>
          <a:bodyPr>
            <a:noAutofit/>
          </a:bodyPr>
          <a:lstStyle/>
          <a:p>
            <a:r>
              <a:rPr lang="tr-TR" sz="5400" b="1" dirty="0">
                <a:solidFill>
                  <a:srgbClr val="5E67A0"/>
                </a:solidFill>
                <a:latin typeface="+mn-lt"/>
              </a:rPr>
              <a:t>Türkiye Sağlık Hizmetleri Kalite ve Akreditasyon Enstitüsü (TÜSKA)</a:t>
            </a:r>
          </a:p>
        </p:txBody>
      </p:sp>
      <p:pic>
        <p:nvPicPr>
          <p:cNvPr id="7" name="İçerik Yer Tutucusu 4">
            <a:extLst>
              <a:ext uri="{FF2B5EF4-FFF2-40B4-BE49-F238E27FC236}">
                <a16:creationId xmlns:a16="http://schemas.microsoft.com/office/drawing/2014/main" id="{63C3B9B6-1909-3D2D-2DD9-6E55A35F4DE7}"/>
              </a:ext>
            </a:extLst>
          </p:cNvPr>
          <p:cNvPicPr>
            <a:picLocks noChangeAspect="1"/>
          </p:cNvPicPr>
          <p:nvPr/>
        </p:nvPicPr>
        <p:blipFill>
          <a:blip r:embed="rId3"/>
          <a:srcRect l="30325" t="9985" r="29885" b="3094"/>
          <a:stretch>
            <a:fillRect/>
          </a:stretch>
        </p:blipFill>
        <p:spPr>
          <a:xfrm>
            <a:off x="1631169" y="1868350"/>
            <a:ext cx="1658679" cy="2133625"/>
          </a:xfrm>
          <a:prstGeom prst="rect">
            <a:avLst/>
          </a:prstGeom>
        </p:spPr>
      </p:pic>
      <p:pic>
        <p:nvPicPr>
          <p:cNvPr id="8" name="Resim 7">
            <a:extLst>
              <a:ext uri="{FF2B5EF4-FFF2-40B4-BE49-F238E27FC236}">
                <a16:creationId xmlns:a16="http://schemas.microsoft.com/office/drawing/2014/main" id="{437A1C81-5D80-B543-4736-F71F10C6D4B0}"/>
              </a:ext>
            </a:extLst>
          </p:cNvPr>
          <p:cNvPicPr>
            <a:picLocks noChangeAspect="1"/>
          </p:cNvPicPr>
          <p:nvPr/>
        </p:nvPicPr>
        <p:blipFill>
          <a:blip r:embed="rId4"/>
          <a:srcRect l="30847" t="10055" r="31259" b="643"/>
          <a:stretch>
            <a:fillRect/>
          </a:stretch>
        </p:blipFill>
        <p:spPr>
          <a:xfrm>
            <a:off x="5062326" y="1868350"/>
            <a:ext cx="1658678" cy="2133626"/>
          </a:xfrm>
          <a:prstGeom prst="rect">
            <a:avLst/>
          </a:prstGeom>
        </p:spPr>
      </p:pic>
      <p:pic>
        <p:nvPicPr>
          <p:cNvPr id="9" name="Resim 8">
            <a:extLst>
              <a:ext uri="{FF2B5EF4-FFF2-40B4-BE49-F238E27FC236}">
                <a16:creationId xmlns:a16="http://schemas.microsoft.com/office/drawing/2014/main" id="{250E2B33-2A6D-25A5-4974-DBC0CC9824D4}"/>
              </a:ext>
            </a:extLst>
          </p:cNvPr>
          <p:cNvPicPr>
            <a:picLocks noChangeAspect="1"/>
          </p:cNvPicPr>
          <p:nvPr/>
        </p:nvPicPr>
        <p:blipFill>
          <a:blip r:embed="rId5"/>
          <a:srcRect l="32216" t="9398" r="32216" b="2832"/>
          <a:stretch>
            <a:fillRect/>
          </a:stretch>
        </p:blipFill>
        <p:spPr>
          <a:xfrm>
            <a:off x="8493482" y="1868349"/>
            <a:ext cx="1658677" cy="2133626"/>
          </a:xfrm>
          <a:prstGeom prst="rect">
            <a:avLst/>
          </a:prstGeom>
        </p:spPr>
      </p:pic>
      <p:pic>
        <p:nvPicPr>
          <p:cNvPr id="11" name="Resim 10">
            <a:extLst>
              <a:ext uri="{FF2B5EF4-FFF2-40B4-BE49-F238E27FC236}">
                <a16:creationId xmlns:a16="http://schemas.microsoft.com/office/drawing/2014/main" id="{36186176-A5F1-CD0B-4615-9E1A6B78B35D}"/>
              </a:ext>
            </a:extLst>
          </p:cNvPr>
          <p:cNvPicPr>
            <a:picLocks noChangeAspect="1"/>
          </p:cNvPicPr>
          <p:nvPr/>
        </p:nvPicPr>
        <p:blipFill>
          <a:blip r:embed="rId6"/>
          <a:srcRect l="30301" t="9398" r="30574" b="1957"/>
          <a:stretch>
            <a:fillRect/>
          </a:stretch>
        </p:blipFill>
        <p:spPr>
          <a:xfrm>
            <a:off x="1631168" y="4001975"/>
            <a:ext cx="1658677" cy="2348827"/>
          </a:xfrm>
          <a:prstGeom prst="rect">
            <a:avLst/>
          </a:prstGeom>
        </p:spPr>
      </p:pic>
      <p:pic>
        <p:nvPicPr>
          <p:cNvPr id="12" name="Resim 11">
            <a:extLst>
              <a:ext uri="{FF2B5EF4-FFF2-40B4-BE49-F238E27FC236}">
                <a16:creationId xmlns:a16="http://schemas.microsoft.com/office/drawing/2014/main" id="{1B333F8D-78B2-A3D5-A91C-508F475F4A5D}"/>
              </a:ext>
            </a:extLst>
          </p:cNvPr>
          <p:cNvPicPr>
            <a:picLocks noChangeAspect="1"/>
          </p:cNvPicPr>
          <p:nvPr/>
        </p:nvPicPr>
        <p:blipFill>
          <a:blip r:embed="rId7"/>
          <a:srcRect l="30027" t="9179" r="30164"/>
          <a:stretch>
            <a:fillRect/>
          </a:stretch>
        </p:blipFill>
        <p:spPr>
          <a:xfrm>
            <a:off x="5062323" y="4000846"/>
            <a:ext cx="1648049" cy="2349956"/>
          </a:xfrm>
          <a:prstGeom prst="rect">
            <a:avLst/>
          </a:prstGeom>
        </p:spPr>
      </p:pic>
      <p:pic>
        <p:nvPicPr>
          <p:cNvPr id="13" name="Resim 12">
            <a:extLst>
              <a:ext uri="{FF2B5EF4-FFF2-40B4-BE49-F238E27FC236}">
                <a16:creationId xmlns:a16="http://schemas.microsoft.com/office/drawing/2014/main" id="{767C7266-EAB8-F9F6-B23D-54F34D74DAF9}"/>
              </a:ext>
            </a:extLst>
          </p:cNvPr>
          <p:cNvPicPr>
            <a:picLocks noChangeAspect="1"/>
          </p:cNvPicPr>
          <p:nvPr/>
        </p:nvPicPr>
        <p:blipFill>
          <a:blip r:embed="rId8"/>
          <a:srcRect l="29890" t="10055" r="31532" b="1299"/>
          <a:stretch>
            <a:fillRect/>
          </a:stretch>
        </p:blipFill>
        <p:spPr>
          <a:xfrm>
            <a:off x="8493482" y="3983922"/>
            <a:ext cx="1648049" cy="2366880"/>
          </a:xfrm>
          <a:prstGeom prst="rect">
            <a:avLst/>
          </a:prstGeom>
        </p:spPr>
      </p:pic>
      <p:sp>
        <p:nvSpPr>
          <p:cNvPr id="14" name="Metin kutusu 13">
            <a:extLst>
              <a:ext uri="{FF2B5EF4-FFF2-40B4-BE49-F238E27FC236}">
                <a16:creationId xmlns:a16="http://schemas.microsoft.com/office/drawing/2014/main" id="{D73FB3E3-9F4A-4224-538D-DB4BD4047F9F}"/>
              </a:ext>
            </a:extLst>
          </p:cNvPr>
          <p:cNvSpPr txBox="1"/>
          <p:nvPr/>
        </p:nvSpPr>
        <p:spPr>
          <a:xfrm rot="16200000">
            <a:off x="868987" y="2727091"/>
            <a:ext cx="1106329" cy="369332"/>
          </a:xfrm>
          <a:prstGeom prst="rect">
            <a:avLst/>
          </a:prstGeom>
          <a:noFill/>
        </p:spPr>
        <p:txBody>
          <a:bodyPr wrap="none" rtlCol="0">
            <a:spAutoFit/>
          </a:bodyPr>
          <a:lstStyle/>
          <a:p>
            <a:r>
              <a:rPr lang="tr-TR" dirty="0">
                <a:solidFill>
                  <a:srgbClr val="000000"/>
                </a:solidFill>
              </a:rPr>
              <a:t>SAS ADSH</a:t>
            </a:r>
          </a:p>
        </p:txBody>
      </p:sp>
      <p:sp>
        <p:nvSpPr>
          <p:cNvPr id="15" name="Metin kutusu 14">
            <a:extLst>
              <a:ext uri="{FF2B5EF4-FFF2-40B4-BE49-F238E27FC236}">
                <a16:creationId xmlns:a16="http://schemas.microsoft.com/office/drawing/2014/main" id="{C3A12077-6636-BD81-5777-27CD6D40F25C}"/>
              </a:ext>
            </a:extLst>
          </p:cNvPr>
          <p:cNvSpPr txBox="1"/>
          <p:nvPr/>
        </p:nvSpPr>
        <p:spPr>
          <a:xfrm rot="16200000">
            <a:off x="568744" y="4966851"/>
            <a:ext cx="1706814" cy="369332"/>
          </a:xfrm>
          <a:prstGeom prst="rect">
            <a:avLst/>
          </a:prstGeom>
          <a:noFill/>
        </p:spPr>
        <p:txBody>
          <a:bodyPr wrap="none" rtlCol="0">
            <a:spAutoFit/>
          </a:bodyPr>
          <a:lstStyle/>
          <a:p>
            <a:r>
              <a:rPr lang="tr-TR" dirty="0">
                <a:solidFill>
                  <a:srgbClr val="000000"/>
                </a:solidFill>
              </a:rPr>
              <a:t>SAS Laboratuvar</a:t>
            </a:r>
          </a:p>
        </p:txBody>
      </p:sp>
      <p:sp>
        <p:nvSpPr>
          <p:cNvPr id="16" name="Metin kutusu 15">
            <a:extLst>
              <a:ext uri="{FF2B5EF4-FFF2-40B4-BE49-F238E27FC236}">
                <a16:creationId xmlns:a16="http://schemas.microsoft.com/office/drawing/2014/main" id="{314EBBDD-DA7E-5C9D-A7A3-D9962DD483C8}"/>
              </a:ext>
            </a:extLst>
          </p:cNvPr>
          <p:cNvSpPr txBox="1"/>
          <p:nvPr/>
        </p:nvSpPr>
        <p:spPr>
          <a:xfrm rot="16200000">
            <a:off x="3501955" y="2654609"/>
            <a:ext cx="2453142" cy="646331"/>
          </a:xfrm>
          <a:prstGeom prst="rect">
            <a:avLst/>
          </a:prstGeom>
          <a:noFill/>
        </p:spPr>
        <p:txBody>
          <a:bodyPr wrap="square" rtlCol="0">
            <a:spAutoFit/>
          </a:bodyPr>
          <a:lstStyle/>
          <a:p>
            <a:r>
              <a:rPr lang="tr-TR" dirty="0">
                <a:solidFill>
                  <a:srgbClr val="000000"/>
                </a:solidFill>
              </a:rPr>
              <a:t>SAS Standart Geliştirme Rehberi</a:t>
            </a:r>
          </a:p>
        </p:txBody>
      </p:sp>
      <p:sp>
        <p:nvSpPr>
          <p:cNvPr id="17" name="Metin kutusu 16">
            <a:extLst>
              <a:ext uri="{FF2B5EF4-FFF2-40B4-BE49-F238E27FC236}">
                <a16:creationId xmlns:a16="http://schemas.microsoft.com/office/drawing/2014/main" id="{0731BE06-61E7-94A5-03D5-BEED6D658CFD}"/>
              </a:ext>
            </a:extLst>
          </p:cNvPr>
          <p:cNvSpPr txBox="1"/>
          <p:nvPr/>
        </p:nvSpPr>
        <p:spPr>
          <a:xfrm rot="16200000">
            <a:off x="4011635" y="5337732"/>
            <a:ext cx="1729641" cy="369332"/>
          </a:xfrm>
          <a:prstGeom prst="rect">
            <a:avLst/>
          </a:prstGeom>
          <a:noFill/>
        </p:spPr>
        <p:txBody>
          <a:bodyPr wrap="none" rtlCol="0">
            <a:spAutoFit/>
          </a:bodyPr>
          <a:lstStyle/>
          <a:p>
            <a:r>
              <a:rPr lang="tr-TR" dirty="0">
                <a:solidFill>
                  <a:srgbClr val="000000"/>
                </a:solidFill>
              </a:rPr>
              <a:t>SAS Hemodiyaliz</a:t>
            </a:r>
          </a:p>
        </p:txBody>
      </p:sp>
      <p:sp>
        <p:nvSpPr>
          <p:cNvPr id="18" name="Metin kutusu 17">
            <a:extLst>
              <a:ext uri="{FF2B5EF4-FFF2-40B4-BE49-F238E27FC236}">
                <a16:creationId xmlns:a16="http://schemas.microsoft.com/office/drawing/2014/main" id="{128FA518-05F3-BE6A-43EF-9864431D17C6}"/>
              </a:ext>
            </a:extLst>
          </p:cNvPr>
          <p:cNvSpPr txBox="1"/>
          <p:nvPr/>
        </p:nvSpPr>
        <p:spPr>
          <a:xfrm rot="16200000">
            <a:off x="7126347" y="2441250"/>
            <a:ext cx="2330994" cy="646331"/>
          </a:xfrm>
          <a:prstGeom prst="rect">
            <a:avLst/>
          </a:prstGeom>
          <a:noFill/>
        </p:spPr>
        <p:txBody>
          <a:bodyPr wrap="square" rtlCol="0">
            <a:spAutoFit/>
          </a:bodyPr>
          <a:lstStyle/>
          <a:p>
            <a:r>
              <a:rPr lang="tr-TR" dirty="0">
                <a:solidFill>
                  <a:srgbClr val="000000"/>
                </a:solidFill>
              </a:rPr>
              <a:t>SAS Ayaktan Sağlık Hizmetleri</a:t>
            </a:r>
          </a:p>
        </p:txBody>
      </p:sp>
      <p:sp>
        <p:nvSpPr>
          <p:cNvPr id="19" name="Metin kutusu 18">
            <a:extLst>
              <a:ext uri="{FF2B5EF4-FFF2-40B4-BE49-F238E27FC236}">
                <a16:creationId xmlns:a16="http://schemas.microsoft.com/office/drawing/2014/main" id="{C9C833DE-D425-B286-C4AF-9ECFB8050416}"/>
              </a:ext>
            </a:extLst>
          </p:cNvPr>
          <p:cNvSpPr txBox="1"/>
          <p:nvPr/>
        </p:nvSpPr>
        <p:spPr>
          <a:xfrm rot="16200000">
            <a:off x="7619545" y="5147958"/>
            <a:ext cx="1344599" cy="369332"/>
          </a:xfrm>
          <a:prstGeom prst="rect">
            <a:avLst/>
          </a:prstGeom>
          <a:noFill/>
        </p:spPr>
        <p:txBody>
          <a:bodyPr wrap="none" rtlCol="0">
            <a:spAutoFit/>
          </a:bodyPr>
          <a:lstStyle/>
          <a:p>
            <a:r>
              <a:rPr lang="tr-TR" dirty="0">
                <a:solidFill>
                  <a:srgbClr val="000000"/>
                </a:solidFill>
              </a:rPr>
              <a:t>SAS Hastane</a:t>
            </a:r>
          </a:p>
        </p:txBody>
      </p:sp>
    </p:spTree>
    <p:extLst>
      <p:ext uri="{BB962C8B-B14F-4D97-AF65-F5344CB8AC3E}">
        <p14:creationId xmlns:p14="http://schemas.microsoft.com/office/powerpoint/2010/main" val="2104685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64C6-5EF0-CFA1-1DB8-49DF32F1E3A8}"/>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0F0C3794-56A4-D7AA-447A-47B40AF3F720}"/>
              </a:ext>
            </a:extLst>
          </p:cNvPr>
          <p:cNvPicPr>
            <a:picLocks noChangeAspect="1"/>
          </p:cNvPicPr>
          <p:nvPr/>
        </p:nvPicPr>
        <p:blipFill>
          <a:blip r:embed="rId2"/>
          <a:srcRect l="21985" r="19969"/>
          <a:stretch/>
        </p:blipFill>
        <p:spPr>
          <a:xfrm>
            <a:off x="10459810" y="217700"/>
            <a:ext cx="2039841" cy="1382232"/>
          </a:xfrm>
          <a:prstGeom prst="rect">
            <a:avLst/>
          </a:prstGeom>
        </p:spPr>
      </p:pic>
      <p:sp>
        <p:nvSpPr>
          <p:cNvPr id="9" name="Dikdörtgen 8">
            <a:extLst>
              <a:ext uri="{FF2B5EF4-FFF2-40B4-BE49-F238E27FC236}">
                <a16:creationId xmlns:a16="http://schemas.microsoft.com/office/drawing/2014/main" id="{1912B929-36E5-73DC-C8EC-D71EB374A3D5}"/>
              </a:ext>
            </a:extLst>
          </p:cNvPr>
          <p:cNvSpPr/>
          <p:nvPr/>
        </p:nvSpPr>
        <p:spPr>
          <a:xfrm>
            <a:off x="620829" y="2291046"/>
            <a:ext cx="11300059" cy="707886"/>
          </a:xfrm>
          <a:prstGeom prst="rect">
            <a:avLst/>
          </a:prstGeom>
          <a:solidFill>
            <a:srgbClr val="636AA2"/>
          </a:solidFill>
          <a:scene3d>
            <a:camera prst="orthographicFront"/>
            <a:lightRig rig="threePt" dir="t"/>
          </a:scene3d>
          <a:sp3d>
            <a:bevelT/>
            <a:bevelB/>
          </a:sp3d>
        </p:spPr>
        <p:txBody>
          <a:bodyPr wrap="square">
            <a:spAutoFit/>
          </a:bodyPr>
          <a:lstStyle/>
          <a:p>
            <a:pPr lvl="0" algn="just"/>
            <a:r>
              <a:rPr lang="tr-TR" sz="2000" dirty="0">
                <a:solidFill>
                  <a:schemeClr val="bg1"/>
                </a:solidFill>
              </a:rPr>
              <a:t>Uluslararası Sağlık Hizmetlerinde Kalite Topluluğu </a:t>
            </a:r>
            <a:r>
              <a:rPr lang="tr-TR" sz="2000" dirty="0" err="1">
                <a:solidFill>
                  <a:schemeClr val="bg1"/>
                </a:solidFill>
              </a:rPr>
              <a:t>ISQua</a:t>
            </a:r>
            <a:r>
              <a:rPr lang="tr-TR" sz="2000" dirty="0">
                <a:solidFill>
                  <a:schemeClr val="bg1"/>
                </a:solidFill>
              </a:rPr>
              <a:t>, sağlık hizmetlerinde kalite iyileştirmeyi teşvik etmeye adanmış, üye tabanlı, kâr amacı gütmeyen bir topluluk ve kuruluştur</a:t>
            </a:r>
          </a:p>
        </p:txBody>
      </p:sp>
      <p:sp>
        <p:nvSpPr>
          <p:cNvPr id="10" name="Dikdörtgen 9">
            <a:extLst>
              <a:ext uri="{FF2B5EF4-FFF2-40B4-BE49-F238E27FC236}">
                <a16:creationId xmlns:a16="http://schemas.microsoft.com/office/drawing/2014/main" id="{947A8F3F-60C5-E6D3-364B-D929B66BA2D5}"/>
              </a:ext>
            </a:extLst>
          </p:cNvPr>
          <p:cNvSpPr/>
          <p:nvPr/>
        </p:nvSpPr>
        <p:spPr>
          <a:xfrm>
            <a:off x="620829" y="3361110"/>
            <a:ext cx="11300060" cy="707886"/>
          </a:xfrm>
          <a:prstGeom prst="rect">
            <a:avLst/>
          </a:prstGeom>
          <a:solidFill>
            <a:srgbClr val="636AA2"/>
          </a:solidFill>
          <a:scene3d>
            <a:camera prst="orthographicFront"/>
            <a:lightRig rig="threePt" dir="t"/>
          </a:scene3d>
          <a:sp3d>
            <a:bevelT/>
            <a:bevelB/>
          </a:sp3d>
        </p:spPr>
        <p:txBody>
          <a:bodyPr wrap="square">
            <a:spAutoFit/>
          </a:bodyPr>
          <a:lstStyle/>
          <a:p>
            <a:pPr algn="just"/>
            <a:r>
              <a:rPr lang="tr-TR" sz="2000" dirty="0" err="1">
                <a:solidFill>
                  <a:schemeClr val="bg1"/>
                </a:solidFill>
              </a:rPr>
              <a:t>ISQua</a:t>
            </a:r>
            <a:r>
              <a:rPr lang="tr-TR" sz="2000" dirty="0">
                <a:solidFill>
                  <a:schemeClr val="bg1"/>
                </a:solidFill>
              </a:rPr>
              <a:t>, uluslararası alanda, sağlık alanında akreditasyon faaliyeti yapan kurumları akredite eden, </a:t>
            </a:r>
            <a:r>
              <a:rPr lang="tr-TR" sz="2000" dirty="0" err="1">
                <a:solidFill>
                  <a:schemeClr val="bg1"/>
                </a:solidFill>
              </a:rPr>
              <a:t>akreditörlerin</a:t>
            </a:r>
            <a:r>
              <a:rPr lang="tr-TR" sz="2000" dirty="0">
                <a:solidFill>
                  <a:schemeClr val="bg1"/>
                </a:solidFill>
              </a:rPr>
              <a:t> </a:t>
            </a:r>
            <a:r>
              <a:rPr lang="tr-TR" sz="2000" dirty="0" err="1">
                <a:solidFill>
                  <a:schemeClr val="bg1"/>
                </a:solidFill>
              </a:rPr>
              <a:t>akreditörü</a:t>
            </a:r>
            <a:r>
              <a:rPr lang="tr-TR" sz="2000" dirty="0">
                <a:solidFill>
                  <a:schemeClr val="bg1"/>
                </a:solidFill>
              </a:rPr>
              <a:t> olarak bilinen kuruluştur</a:t>
            </a:r>
          </a:p>
        </p:txBody>
      </p:sp>
      <p:sp>
        <p:nvSpPr>
          <p:cNvPr id="11" name="Dikdörtgen 10">
            <a:extLst>
              <a:ext uri="{FF2B5EF4-FFF2-40B4-BE49-F238E27FC236}">
                <a16:creationId xmlns:a16="http://schemas.microsoft.com/office/drawing/2014/main" id="{73F6BAF8-F976-C326-B318-9E8A68C8B36F}"/>
              </a:ext>
            </a:extLst>
          </p:cNvPr>
          <p:cNvSpPr/>
          <p:nvPr/>
        </p:nvSpPr>
        <p:spPr>
          <a:xfrm>
            <a:off x="640080" y="5157874"/>
            <a:ext cx="11300060" cy="1015663"/>
          </a:xfrm>
          <a:prstGeom prst="rect">
            <a:avLst/>
          </a:prstGeom>
          <a:solidFill>
            <a:srgbClr val="636AA2"/>
          </a:solidFill>
          <a:scene3d>
            <a:camera prst="orthographicFront"/>
            <a:lightRig rig="threePt" dir="t"/>
          </a:scene3d>
          <a:sp3d>
            <a:bevelT/>
            <a:bevelB/>
          </a:sp3d>
        </p:spPr>
        <p:txBody>
          <a:bodyPr wrap="square">
            <a:spAutoFit/>
          </a:bodyPr>
          <a:lstStyle/>
          <a:p>
            <a:pPr algn="just"/>
            <a:r>
              <a:rPr lang="tr-TR" sz="2000" dirty="0">
                <a:solidFill>
                  <a:schemeClr val="bg1"/>
                </a:solidFill>
              </a:rPr>
              <a:t>Dünyada sağlık hizmetleri akreditasyonu denilince sıklıkla akla gelen kuruluşlardan </a:t>
            </a:r>
            <a:r>
              <a:rPr lang="tr-TR" sz="2000" dirty="0" err="1">
                <a:solidFill>
                  <a:schemeClr val="bg1"/>
                </a:solidFill>
              </a:rPr>
              <a:t>Joint</a:t>
            </a:r>
            <a:r>
              <a:rPr lang="tr-TR" sz="2000" dirty="0">
                <a:solidFill>
                  <a:schemeClr val="bg1"/>
                </a:solidFill>
              </a:rPr>
              <a:t> </a:t>
            </a:r>
            <a:r>
              <a:rPr lang="tr-TR" sz="2000" dirty="0" err="1">
                <a:solidFill>
                  <a:schemeClr val="bg1"/>
                </a:solidFill>
              </a:rPr>
              <a:t>Commission</a:t>
            </a:r>
            <a:r>
              <a:rPr lang="tr-TR" sz="2000" dirty="0">
                <a:solidFill>
                  <a:schemeClr val="bg1"/>
                </a:solidFill>
              </a:rPr>
              <a:t> International, Akreditasyon Kanada ve Malezya Sağlıkta Kalite Derneği gibi uluslararası akreditasyon kuruluşları da </a:t>
            </a:r>
            <a:r>
              <a:rPr lang="tr-TR" sz="2000" dirty="0" err="1">
                <a:solidFill>
                  <a:schemeClr val="bg1"/>
                </a:solidFill>
              </a:rPr>
              <a:t>ISQua</a:t>
            </a:r>
            <a:r>
              <a:rPr lang="tr-TR" sz="2000" dirty="0">
                <a:solidFill>
                  <a:schemeClr val="bg1"/>
                </a:solidFill>
              </a:rPr>
              <a:t> tarafından akreditasyon yetkisi almış kuruluşlardır</a:t>
            </a:r>
          </a:p>
        </p:txBody>
      </p:sp>
      <p:sp>
        <p:nvSpPr>
          <p:cNvPr id="12" name="Title 1">
            <a:extLst>
              <a:ext uri="{FF2B5EF4-FFF2-40B4-BE49-F238E27FC236}">
                <a16:creationId xmlns:a16="http://schemas.microsoft.com/office/drawing/2014/main" id="{019DBF03-9DD6-F212-9BE2-5EED3EBF76D2}"/>
              </a:ext>
            </a:extLst>
          </p:cNvPr>
          <p:cNvSpPr>
            <a:spLocks noGrp="1"/>
          </p:cNvSpPr>
          <p:nvPr>
            <p:ph type="title"/>
          </p:nvPr>
        </p:nvSpPr>
        <p:spPr>
          <a:xfrm>
            <a:off x="1241659" y="264591"/>
            <a:ext cx="10058400" cy="1450757"/>
          </a:xfrm>
        </p:spPr>
        <p:txBody>
          <a:bodyPr>
            <a:noAutofit/>
          </a:bodyPr>
          <a:lstStyle/>
          <a:p>
            <a:r>
              <a:rPr lang="en-US" sz="5400" b="1" dirty="0">
                <a:solidFill>
                  <a:srgbClr val="5E67A0"/>
                </a:solidFill>
                <a:latin typeface="+mn-lt"/>
              </a:rPr>
              <a:t>The International Society for Quality in Healthcare (</a:t>
            </a:r>
            <a:r>
              <a:rPr lang="en-US" sz="5400" b="1" dirty="0" err="1">
                <a:solidFill>
                  <a:srgbClr val="5E67A0"/>
                </a:solidFill>
                <a:latin typeface="+mn-lt"/>
              </a:rPr>
              <a:t>ISQua</a:t>
            </a:r>
            <a:r>
              <a:rPr lang="tr-TR" sz="5400" b="1" dirty="0">
                <a:solidFill>
                  <a:srgbClr val="5E67A0"/>
                </a:solidFill>
                <a:latin typeface="+mn-lt"/>
              </a:rPr>
              <a:t>)</a:t>
            </a:r>
          </a:p>
        </p:txBody>
      </p:sp>
      <p:sp>
        <p:nvSpPr>
          <p:cNvPr id="2" name="Dikdörtgen 1">
            <a:extLst>
              <a:ext uri="{FF2B5EF4-FFF2-40B4-BE49-F238E27FC236}">
                <a16:creationId xmlns:a16="http://schemas.microsoft.com/office/drawing/2014/main" id="{3EEF9B2C-82A2-E52C-53E5-92E9360744FB}"/>
              </a:ext>
            </a:extLst>
          </p:cNvPr>
          <p:cNvSpPr/>
          <p:nvPr/>
        </p:nvSpPr>
        <p:spPr>
          <a:xfrm>
            <a:off x="640080" y="4266706"/>
            <a:ext cx="11300060" cy="707886"/>
          </a:xfrm>
          <a:prstGeom prst="rect">
            <a:avLst/>
          </a:prstGeom>
          <a:solidFill>
            <a:srgbClr val="636AA2"/>
          </a:solidFill>
          <a:scene3d>
            <a:camera prst="orthographicFront"/>
            <a:lightRig rig="threePt" dir="t"/>
          </a:scene3d>
          <a:sp3d>
            <a:bevelT/>
            <a:bevelB/>
          </a:sp3d>
        </p:spPr>
        <p:txBody>
          <a:bodyPr wrap="square">
            <a:spAutoFit/>
          </a:bodyPr>
          <a:lstStyle/>
          <a:p>
            <a:pPr lvl="0" algn="just"/>
            <a:r>
              <a:rPr lang="tr-TR" sz="2000" dirty="0" err="1">
                <a:solidFill>
                  <a:schemeClr val="bg1"/>
                </a:solidFill>
              </a:rPr>
              <a:t>ISQua</a:t>
            </a:r>
            <a:r>
              <a:rPr lang="tr-TR" sz="2000" dirty="0">
                <a:solidFill>
                  <a:schemeClr val="bg1"/>
                </a:solidFill>
              </a:rPr>
              <a:t>, sağlık hizmetlerinde kalitenin çatı yapılanması olarak Dünya Sağlık Örgütü ile “resmi” ortak çalışmaktadır. Merkezi İrlanda’dadır</a:t>
            </a:r>
          </a:p>
        </p:txBody>
      </p:sp>
    </p:spTree>
    <p:extLst>
      <p:ext uri="{BB962C8B-B14F-4D97-AF65-F5344CB8AC3E}">
        <p14:creationId xmlns:p14="http://schemas.microsoft.com/office/powerpoint/2010/main" val="2781211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7357921-50A2-A0C3-3F6B-6BF5BCF5A12C}"/>
              </a:ext>
            </a:extLst>
          </p:cNvPr>
          <p:cNvPicPr>
            <a:picLocks noChangeAspect="1"/>
          </p:cNvPicPr>
          <p:nvPr/>
        </p:nvPicPr>
        <p:blipFill>
          <a:blip r:embed="rId2"/>
          <a:srcRect l="6088" t="10274" r="7182"/>
          <a:stretch>
            <a:fillRect/>
          </a:stretch>
        </p:blipFill>
        <p:spPr>
          <a:xfrm>
            <a:off x="2977553" y="-4906"/>
            <a:ext cx="2955851" cy="1616149"/>
          </a:xfrm>
          <a:prstGeom prst="rect">
            <a:avLst/>
          </a:prstGeom>
        </p:spPr>
      </p:pic>
      <p:pic>
        <p:nvPicPr>
          <p:cNvPr id="3" name="Resim 2">
            <a:extLst>
              <a:ext uri="{FF2B5EF4-FFF2-40B4-BE49-F238E27FC236}">
                <a16:creationId xmlns:a16="http://schemas.microsoft.com/office/drawing/2014/main" id="{258F3A24-4245-50C1-CD1D-8BB34DBA3F09}"/>
              </a:ext>
            </a:extLst>
          </p:cNvPr>
          <p:cNvPicPr>
            <a:picLocks noChangeAspect="1"/>
          </p:cNvPicPr>
          <p:nvPr/>
        </p:nvPicPr>
        <p:blipFill>
          <a:blip r:embed="rId3"/>
          <a:srcRect l="6088" t="10274" r="5951"/>
          <a:stretch>
            <a:fillRect/>
          </a:stretch>
        </p:blipFill>
        <p:spPr>
          <a:xfrm>
            <a:off x="61224" y="101420"/>
            <a:ext cx="2721935" cy="2192601"/>
          </a:xfrm>
          <a:prstGeom prst="rect">
            <a:avLst/>
          </a:prstGeom>
        </p:spPr>
      </p:pic>
      <p:pic>
        <p:nvPicPr>
          <p:cNvPr id="4" name="Resim 3">
            <a:extLst>
              <a:ext uri="{FF2B5EF4-FFF2-40B4-BE49-F238E27FC236}">
                <a16:creationId xmlns:a16="http://schemas.microsoft.com/office/drawing/2014/main" id="{7CF15845-953E-125B-BA80-4CA99E746430}"/>
              </a:ext>
            </a:extLst>
          </p:cNvPr>
          <p:cNvPicPr>
            <a:picLocks noChangeAspect="1"/>
          </p:cNvPicPr>
          <p:nvPr/>
        </p:nvPicPr>
        <p:blipFill>
          <a:blip r:embed="rId4"/>
          <a:srcRect l="7866" t="8741" r="8960" b="3707"/>
          <a:stretch>
            <a:fillRect/>
          </a:stretch>
        </p:blipFill>
        <p:spPr>
          <a:xfrm>
            <a:off x="6065875" y="64430"/>
            <a:ext cx="3046440" cy="1616149"/>
          </a:xfrm>
          <a:prstGeom prst="rect">
            <a:avLst/>
          </a:prstGeom>
        </p:spPr>
      </p:pic>
      <p:pic>
        <p:nvPicPr>
          <p:cNvPr id="5" name="Resim 4">
            <a:extLst>
              <a:ext uri="{FF2B5EF4-FFF2-40B4-BE49-F238E27FC236}">
                <a16:creationId xmlns:a16="http://schemas.microsoft.com/office/drawing/2014/main" id="{B61CCFBD-A7DF-3CCB-05DC-5F20E704D0C6}"/>
              </a:ext>
            </a:extLst>
          </p:cNvPr>
          <p:cNvPicPr>
            <a:picLocks noChangeAspect="1"/>
          </p:cNvPicPr>
          <p:nvPr/>
        </p:nvPicPr>
        <p:blipFill>
          <a:blip r:embed="rId5"/>
          <a:srcRect l="7866" t="13119" r="7456"/>
          <a:stretch>
            <a:fillRect/>
          </a:stretch>
        </p:blipFill>
        <p:spPr>
          <a:xfrm>
            <a:off x="20218" y="2294021"/>
            <a:ext cx="2721934" cy="2011083"/>
          </a:xfrm>
          <a:prstGeom prst="rect">
            <a:avLst/>
          </a:prstGeom>
        </p:spPr>
      </p:pic>
      <p:pic>
        <p:nvPicPr>
          <p:cNvPr id="6" name="Resim 5">
            <a:extLst>
              <a:ext uri="{FF2B5EF4-FFF2-40B4-BE49-F238E27FC236}">
                <a16:creationId xmlns:a16="http://schemas.microsoft.com/office/drawing/2014/main" id="{3ED2EE9B-214F-3285-6450-D0889C1A76FB}"/>
              </a:ext>
            </a:extLst>
          </p:cNvPr>
          <p:cNvPicPr>
            <a:picLocks noChangeAspect="1"/>
          </p:cNvPicPr>
          <p:nvPr/>
        </p:nvPicPr>
        <p:blipFill>
          <a:blip r:embed="rId6"/>
          <a:srcRect l="8003" t="16183" r="9645" b="6553"/>
          <a:stretch>
            <a:fillRect/>
          </a:stretch>
        </p:blipFill>
        <p:spPr>
          <a:xfrm>
            <a:off x="5852875" y="1616149"/>
            <a:ext cx="3291125" cy="1812851"/>
          </a:xfrm>
          <a:prstGeom prst="rect">
            <a:avLst/>
          </a:prstGeom>
        </p:spPr>
      </p:pic>
      <p:pic>
        <p:nvPicPr>
          <p:cNvPr id="7" name="Resim 6">
            <a:extLst>
              <a:ext uri="{FF2B5EF4-FFF2-40B4-BE49-F238E27FC236}">
                <a16:creationId xmlns:a16="http://schemas.microsoft.com/office/drawing/2014/main" id="{2D524489-E847-D788-BB4D-C49FBAA556C5}"/>
              </a:ext>
            </a:extLst>
          </p:cNvPr>
          <p:cNvPicPr>
            <a:picLocks noChangeAspect="1"/>
          </p:cNvPicPr>
          <p:nvPr/>
        </p:nvPicPr>
        <p:blipFill>
          <a:blip r:embed="rId7"/>
          <a:srcRect l="8413" t="13119" r="8824" b="20515"/>
          <a:stretch>
            <a:fillRect/>
          </a:stretch>
        </p:blipFill>
        <p:spPr>
          <a:xfrm>
            <a:off x="124533" y="4480179"/>
            <a:ext cx="2955851" cy="1842996"/>
          </a:xfrm>
          <a:prstGeom prst="rect">
            <a:avLst/>
          </a:prstGeom>
        </p:spPr>
      </p:pic>
      <p:pic>
        <p:nvPicPr>
          <p:cNvPr id="8" name="Resim 7">
            <a:extLst>
              <a:ext uri="{FF2B5EF4-FFF2-40B4-BE49-F238E27FC236}">
                <a16:creationId xmlns:a16="http://schemas.microsoft.com/office/drawing/2014/main" id="{9CCA1497-58AB-0395-BDC8-2F0FF4530D96}"/>
              </a:ext>
            </a:extLst>
          </p:cNvPr>
          <p:cNvPicPr>
            <a:picLocks noChangeAspect="1"/>
          </p:cNvPicPr>
          <p:nvPr/>
        </p:nvPicPr>
        <p:blipFill>
          <a:blip r:embed="rId8"/>
          <a:srcRect l="6498" t="8960" r="13475" b="5021"/>
          <a:stretch>
            <a:fillRect/>
          </a:stretch>
        </p:blipFill>
        <p:spPr>
          <a:xfrm>
            <a:off x="3006744" y="4510325"/>
            <a:ext cx="3110024" cy="1812850"/>
          </a:xfrm>
          <a:prstGeom prst="rect">
            <a:avLst/>
          </a:prstGeom>
        </p:spPr>
      </p:pic>
      <p:pic>
        <p:nvPicPr>
          <p:cNvPr id="9" name="Resim 8">
            <a:extLst>
              <a:ext uri="{FF2B5EF4-FFF2-40B4-BE49-F238E27FC236}">
                <a16:creationId xmlns:a16="http://schemas.microsoft.com/office/drawing/2014/main" id="{004CF9D3-75AE-7558-2EA9-5F9672F8D049}"/>
              </a:ext>
            </a:extLst>
          </p:cNvPr>
          <p:cNvPicPr>
            <a:picLocks noChangeAspect="1"/>
          </p:cNvPicPr>
          <p:nvPr/>
        </p:nvPicPr>
        <p:blipFill>
          <a:blip r:embed="rId9"/>
          <a:srcRect l="8413" t="10711" r="10739" b="10492"/>
          <a:stretch>
            <a:fillRect/>
          </a:stretch>
        </p:blipFill>
        <p:spPr>
          <a:xfrm>
            <a:off x="6025760" y="3368358"/>
            <a:ext cx="3033638" cy="1847902"/>
          </a:xfrm>
          <a:prstGeom prst="rect">
            <a:avLst/>
          </a:prstGeom>
        </p:spPr>
      </p:pic>
      <p:pic>
        <p:nvPicPr>
          <p:cNvPr id="10" name="Resim 9">
            <a:extLst>
              <a:ext uri="{FF2B5EF4-FFF2-40B4-BE49-F238E27FC236}">
                <a16:creationId xmlns:a16="http://schemas.microsoft.com/office/drawing/2014/main" id="{C1C60A49-5260-2CF5-E6FB-8A03128D46D4}"/>
              </a:ext>
            </a:extLst>
          </p:cNvPr>
          <p:cNvPicPr>
            <a:picLocks noChangeAspect="1"/>
          </p:cNvPicPr>
          <p:nvPr/>
        </p:nvPicPr>
        <p:blipFill>
          <a:blip r:embed="rId10"/>
          <a:srcRect l="9234" t="18371" r="9371" b="14871"/>
          <a:stretch>
            <a:fillRect/>
          </a:stretch>
        </p:blipFill>
        <p:spPr>
          <a:xfrm>
            <a:off x="2526247" y="1531630"/>
            <a:ext cx="3743969" cy="2132911"/>
          </a:xfrm>
          <a:prstGeom prst="rect">
            <a:avLst/>
          </a:prstGeom>
        </p:spPr>
      </p:pic>
      <p:pic>
        <p:nvPicPr>
          <p:cNvPr id="11" name="Resim 10">
            <a:extLst>
              <a:ext uri="{FF2B5EF4-FFF2-40B4-BE49-F238E27FC236}">
                <a16:creationId xmlns:a16="http://schemas.microsoft.com/office/drawing/2014/main" id="{1F3FC9D3-E6B7-C67E-B5B3-E80579B96CE2}"/>
              </a:ext>
            </a:extLst>
          </p:cNvPr>
          <p:cNvPicPr>
            <a:picLocks noChangeAspect="1"/>
          </p:cNvPicPr>
          <p:nvPr/>
        </p:nvPicPr>
        <p:blipFill>
          <a:blip r:embed="rId11"/>
          <a:srcRect l="8207" t="29163" r="7593" b="140"/>
          <a:stretch>
            <a:fillRect/>
          </a:stretch>
        </p:blipFill>
        <p:spPr>
          <a:xfrm>
            <a:off x="6096710" y="4647466"/>
            <a:ext cx="2931853" cy="1538568"/>
          </a:xfrm>
          <a:prstGeom prst="rect">
            <a:avLst/>
          </a:prstGeom>
        </p:spPr>
      </p:pic>
      <p:pic>
        <p:nvPicPr>
          <p:cNvPr id="12" name="Resim 11">
            <a:extLst>
              <a:ext uri="{FF2B5EF4-FFF2-40B4-BE49-F238E27FC236}">
                <a16:creationId xmlns:a16="http://schemas.microsoft.com/office/drawing/2014/main" id="{609A7542-D405-2236-0F30-5F43A2042479}"/>
              </a:ext>
            </a:extLst>
          </p:cNvPr>
          <p:cNvPicPr>
            <a:picLocks noChangeAspect="1"/>
          </p:cNvPicPr>
          <p:nvPr/>
        </p:nvPicPr>
        <p:blipFill>
          <a:blip r:embed="rId12"/>
          <a:srcRect l="7866" t="9616" r="10191" b="5459"/>
          <a:stretch>
            <a:fillRect/>
          </a:stretch>
        </p:blipFill>
        <p:spPr>
          <a:xfrm>
            <a:off x="3111219" y="3580022"/>
            <a:ext cx="2996957" cy="1465127"/>
          </a:xfrm>
          <a:prstGeom prst="rect">
            <a:avLst/>
          </a:prstGeom>
        </p:spPr>
      </p:pic>
      <p:pic>
        <p:nvPicPr>
          <p:cNvPr id="13" name="Resim 12">
            <a:extLst>
              <a:ext uri="{FF2B5EF4-FFF2-40B4-BE49-F238E27FC236}">
                <a16:creationId xmlns:a16="http://schemas.microsoft.com/office/drawing/2014/main" id="{0C0FCFB3-2940-B038-6CC4-5E5FC86CB9AA}"/>
              </a:ext>
            </a:extLst>
          </p:cNvPr>
          <p:cNvPicPr>
            <a:picLocks noChangeAspect="1"/>
          </p:cNvPicPr>
          <p:nvPr/>
        </p:nvPicPr>
        <p:blipFill>
          <a:blip r:embed="rId13"/>
          <a:srcRect l="6634" t="14870" r="9645" b="-14"/>
          <a:stretch>
            <a:fillRect/>
          </a:stretch>
        </p:blipFill>
        <p:spPr>
          <a:xfrm>
            <a:off x="9034061" y="1771946"/>
            <a:ext cx="2977553" cy="2174412"/>
          </a:xfrm>
          <a:prstGeom prst="rect">
            <a:avLst/>
          </a:prstGeom>
        </p:spPr>
      </p:pic>
      <p:pic>
        <p:nvPicPr>
          <p:cNvPr id="14" name="Resim 13"/>
          <p:cNvPicPr>
            <a:picLocks noChangeAspect="1"/>
          </p:cNvPicPr>
          <p:nvPr/>
        </p:nvPicPr>
        <p:blipFill>
          <a:blip r:embed="rId14"/>
          <a:stretch>
            <a:fillRect/>
          </a:stretch>
        </p:blipFill>
        <p:spPr>
          <a:xfrm>
            <a:off x="9144000" y="3946358"/>
            <a:ext cx="3109229" cy="2364157"/>
          </a:xfrm>
          <a:prstGeom prst="rect">
            <a:avLst/>
          </a:prstGeom>
        </p:spPr>
      </p:pic>
      <p:pic>
        <p:nvPicPr>
          <p:cNvPr id="15" name="Resim 2">
            <a:extLst>
              <a:ext uri="{FF2B5EF4-FFF2-40B4-BE49-F238E27FC236}">
                <a16:creationId xmlns:a16="http://schemas.microsoft.com/office/drawing/2014/main" id="{9AB9D62E-0A48-D4C7-333A-4CA8C72130CC}"/>
              </a:ext>
            </a:extLst>
          </p:cNvPr>
          <p:cNvPicPr>
            <a:picLocks noChangeAspect="1"/>
          </p:cNvPicPr>
          <p:nvPr/>
        </p:nvPicPr>
        <p:blipFill>
          <a:blip r:embed="rId15"/>
          <a:srcRect l="21985" r="19969"/>
          <a:stretch/>
        </p:blipFill>
        <p:spPr>
          <a:xfrm>
            <a:off x="9678693" y="64430"/>
            <a:ext cx="2039841" cy="1382232"/>
          </a:xfrm>
          <a:prstGeom prst="rect">
            <a:avLst/>
          </a:prstGeom>
        </p:spPr>
      </p:pic>
    </p:spTree>
    <p:extLst>
      <p:ext uri="{BB962C8B-B14F-4D97-AF65-F5344CB8AC3E}">
        <p14:creationId xmlns:p14="http://schemas.microsoft.com/office/powerpoint/2010/main" val="2931195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459810" y="217700"/>
            <a:ext cx="2039841" cy="1382232"/>
          </a:xfrm>
          <a:prstGeom prst="rect">
            <a:avLst/>
          </a:prstGeom>
        </p:spPr>
      </p:pic>
      <p:sp>
        <p:nvSpPr>
          <p:cNvPr id="5" name="Dikdörtgen 4"/>
          <p:cNvSpPr/>
          <p:nvPr/>
        </p:nvSpPr>
        <p:spPr>
          <a:xfrm>
            <a:off x="299675" y="1806613"/>
            <a:ext cx="11592649" cy="1015663"/>
          </a:xfrm>
          <a:prstGeom prst="rect">
            <a:avLst/>
          </a:prstGeom>
        </p:spPr>
        <p:txBody>
          <a:bodyPr wrap="square">
            <a:spAutoFit/>
          </a:bodyPr>
          <a:lstStyle/>
          <a:p>
            <a:r>
              <a:rPr lang="tr-TR" sz="2000" dirty="0" err="1">
                <a:solidFill>
                  <a:srgbClr val="000000"/>
                </a:solidFill>
              </a:rPr>
              <a:t>ISQua</a:t>
            </a:r>
            <a:r>
              <a:rPr lang="tr-TR" sz="2000" dirty="0">
                <a:solidFill>
                  <a:srgbClr val="000000"/>
                </a:solidFill>
              </a:rPr>
              <a:t> EEA (International </a:t>
            </a:r>
            <a:r>
              <a:rPr lang="tr-TR" sz="2000" dirty="0" err="1">
                <a:solidFill>
                  <a:srgbClr val="000000"/>
                </a:solidFill>
              </a:rPr>
              <a:t>Society</a:t>
            </a:r>
            <a:r>
              <a:rPr lang="tr-TR" sz="2000" dirty="0">
                <a:solidFill>
                  <a:srgbClr val="000000"/>
                </a:solidFill>
              </a:rPr>
              <a:t> </a:t>
            </a:r>
            <a:r>
              <a:rPr lang="tr-TR" sz="2000" dirty="0" err="1">
                <a:solidFill>
                  <a:srgbClr val="000000"/>
                </a:solidFill>
              </a:rPr>
              <a:t>for</a:t>
            </a:r>
            <a:r>
              <a:rPr lang="tr-TR" sz="2000" dirty="0">
                <a:solidFill>
                  <a:srgbClr val="000000"/>
                </a:solidFill>
              </a:rPr>
              <a:t> </a:t>
            </a:r>
            <a:r>
              <a:rPr lang="tr-TR" sz="2000" dirty="0" err="1">
                <a:solidFill>
                  <a:srgbClr val="000000"/>
                </a:solidFill>
              </a:rPr>
              <a:t>Quality</a:t>
            </a:r>
            <a:r>
              <a:rPr lang="tr-TR" sz="2000" dirty="0">
                <a:solidFill>
                  <a:srgbClr val="000000"/>
                </a:solidFill>
              </a:rPr>
              <a:t> in </a:t>
            </a:r>
            <a:r>
              <a:rPr lang="tr-TR" sz="2000" dirty="0" err="1">
                <a:solidFill>
                  <a:srgbClr val="000000"/>
                </a:solidFill>
              </a:rPr>
              <a:t>Health</a:t>
            </a:r>
            <a:r>
              <a:rPr lang="tr-TR" sz="2000" dirty="0">
                <a:solidFill>
                  <a:srgbClr val="000000"/>
                </a:solidFill>
              </a:rPr>
              <a:t> </a:t>
            </a:r>
            <a:r>
              <a:rPr lang="tr-TR" sz="2000" dirty="0" err="1">
                <a:solidFill>
                  <a:srgbClr val="000000"/>
                </a:solidFill>
              </a:rPr>
              <a:t>Care</a:t>
            </a:r>
            <a:r>
              <a:rPr lang="tr-TR" sz="2000" dirty="0">
                <a:solidFill>
                  <a:srgbClr val="000000"/>
                </a:solidFill>
              </a:rPr>
              <a:t> </a:t>
            </a:r>
            <a:r>
              <a:rPr lang="tr-TR" sz="2000" dirty="0" err="1">
                <a:solidFill>
                  <a:srgbClr val="000000"/>
                </a:solidFill>
              </a:rPr>
              <a:t>External</a:t>
            </a:r>
            <a:r>
              <a:rPr lang="tr-TR" sz="2000" dirty="0">
                <a:solidFill>
                  <a:srgbClr val="000000"/>
                </a:solidFill>
              </a:rPr>
              <a:t> Evaluation </a:t>
            </a:r>
            <a:r>
              <a:rPr lang="tr-TR" sz="2000" dirty="0" err="1">
                <a:solidFill>
                  <a:srgbClr val="000000"/>
                </a:solidFill>
              </a:rPr>
              <a:t>Association</a:t>
            </a:r>
            <a:r>
              <a:rPr lang="tr-TR" sz="2000" dirty="0">
                <a:solidFill>
                  <a:srgbClr val="000000"/>
                </a:solidFill>
              </a:rPr>
              <a:t>), Sağlık ve Sosyal Bakım Standartlarının geliştirilmesi ve değerlendirilmesine yönelik 6. baskı kılavuz ve ilkelerini Mart 2025'te yayımlamıştır</a:t>
            </a:r>
            <a:endParaRPr lang="tr-TR" sz="2400" dirty="0">
              <a:solidFill>
                <a:srgbClr val="000000"/>
              </a:solidFill>
            </a:endParaRPr>
          </a:p>
        </p:txBody>
      </p:sp>
      <p:sp>
        <p:nvSpPr>
          <p:cNvPr id="9" name="Dikdörtgen 8"/>
          <p:cNvSpPr/>
          <p:nvPr/>
        </p:nvSpPr>
        <p:spPr>
          <a:xfrm>
            <a:off x="414867" y="2915677"/>
            <a:ext cx="11300059" cy="1323439"/>
          </a:xfrm>
          <a:prstGeom prst="rect">
            <a:avLst/>
          </a:prstGeom>
          <a:solidFill>
            <a:srgbClr val="FF9900"/>
          </a:solidFill>
          <a:scene3d>
            <a:camera prst="orthographicFront"/>
            <a:lightRig rig="threePt" dir="t"/>
          </a:scene3d>
          <a:sp3d>
            <a:bevelT/>
            <a:bevelB/>
          </a:sp3d>
        </p:spPr>
        <p:txBody>
          <a:bodyPr wrap="square">
            <a:spAutoFit/>
          </a:bodyPr>
          <a:lstStyle/>
          <a:p>
            <a:pPr algn="just"/>
            <a:r>
              <a:rPr lang="tr-TR" sz="2000" b="1" dirty="0">
                <a:solidFill>
                  <a:srgbClr val="000000"/>
                </a:solidFill>
                <a:cs typeface="Times New Roman" panose="02020603050405020304" pitchFamily="18" charset="0"/>
              </a:rPr>
              <a:t>Standartların Geliştirilmesi ve Değerlendirme Metodolojisi (6 kriter)</a:t>
            </a:r>
          </a:p>
          <a:p>
            <a:pPr algn="just"/>
            <a:r>
              <a:rPr lang="tr-TR" sz="2000" dirty="0">
                <a:solidFill>
                  <a:srgbClr val="000000"/>
                </a:solidFill>
                <a:cs typeface="Times New Roman" panose="02020603050405020304" pitchFamily="18" charset="0"/>
              </a:rPr>
              <a:t>Standartların geliştirilmesi ve revizyonu, tanımlanmış ve titiz bir süreçle planlanır ve yürütülür. Bu süreç, başarı düzeyinin tutarlı bir şekilde değerlendirilmesine yardımcı olan şeffaf bir derecelendirme metodolojisini içerir</a:t>
            </a:r>
          </a:p>
        </p:txBody>
      </p:sp>
      <p:sp>
        <p:nvSpPr>
          <p:cNvPr id="10" name="Dikdörtgen 9"/>
          <p:cNvSpPr/>
          <p:nvPr/>
        </p:nvSpPr>
        <p:spPr>
          <a:xfrm>
            <a:off x="414866" y="4291744"/>
            <a:ext cx="11300060" cy="707886"/>
          </a:xfrm>
          <a:prstGeom prst="rect">
            <a:avLst/>
          </a:prstGeom>
          <a:solidFill>
            <a:srgbClr val="FF9900"/>
          </a:solidFill>
          <a:scene3d>
            <a:camera prst="orthographicFront"/>
            <a:lightRig rig="threePt" dir="t"/>
          </a:scene3d>
          <a:sp3d>
            <a:bevelT/>
            <a:bevelB/>
          </a:sp3d>
        </p:spPr>
        <p:txBody>
          <a:bodyPr wrap="square">
            <a:spAutoFit/>
          </a:bodyPr>
          <a:lstStyle/>
          <a:p>
            <a:pPr algn="just"/>
            <a:r>
              <a:rPr lang="tr-TR" sz="2000" b="1" dirty="0">
                <a:solidFill>
                  <a:srgbClr val="000000"/>
                </a:solidFill>
                <a:cs typeface="Times New Roman" panose="02020603050405020304" pitchFamily="18" charset="0"/>
              </a:rPr>
              <a:t>Hizmet Sunum Süreci (7 kriter)</a:t>
            </a:r>
          </a:p>
          <a:p>
            <a:pPr algn="just"/>
            <a:r>
              <a:rPr lang="tr-TR" sz="2000" dirty="0">
                <a:solidFill>
                  <a:srgbClr val="000000"/>
                </a:solidFill>
                <a:cs typeface="Times New Roman" panose="02020603050405020304" pitchFamily="18" charset="0"/>
              </a:rPr>
              <a:t>Standartlar, bakımın sürekliliğini yansıtır ve yüksek kaliteli bakım sunumunun beklenen adımlarını belirler</a:t>
            </a:r>
            <a:endParaRPr lang="tr-TR" sz="2400" dirty="0">
              <a:solidFill>
                <a:srgbClr val="000000"/>
              </a:solidFill>
              <a:cs typeface="Times New Roman" panose="02020603050405020304" pitchFamily="18" charset="0"/>
            </a:endParaRPr>
          </a:p>
        </p:txBody>
      </p:sp>
      <p:sp>
        <p:nvSpPr>
          <p:cNvPr id="11" name="Dikdörtgen 10"/>
          <p:cNvSpPr/>
          <p:nvPr/>
        </p:nvSpPr>
        <p:spPr>
          <a:xfrm>
            <a:off x="414866" y="5172302"/>
            <a:ext cx="11300060" cy="1015663"/>
          </a:xfrm>
          <a:prstGeom prst="rect">
            <a:avLst/>
          </a:prstGeom>
          <a:solidFill>
            <a:srgbClr val="FF9900"/>
          </a:solidFill>
          <a:scene3d>
            <a:camera prst="orthographicFront"/>
            <a:lightRig rig="threePt" dir="t"/>
          </a:scene3d>
          <a:sp3d>
            <a:bevelT/>
            <a:bevelB/>
          </a:sp3d>
        </p:spPr>
        <p:txBody>
          <a:bodyPr wrap="square">
            <a:spAutoFit/>
          </a:bodyPr>
          <a:lstStyle/>
          <a:p>
            <a:r>
              <a:rPr lang="tr-TR" sz="2000" b="1" dirty="0">
                <a:solidFill>
                  <a:srgbClr val="000000"/>
                </a:solidFill>
              </a:rPr>
              <a:t>Kalite Performansı (7 kriter)</a:t>
            </a:r>
            <a:endParaRPr lang="tr-TR" sz="2000" b="1" u="sng" dirty="0">
              <a:solidFill>
                <a:srgbClr val="000000"/>
              </a:solidFill>
            </a:endParaRPr>
          </a:p>
          <a:p>
            <a:r>
              <a:rPr lang="tr-TR" sz="2000" dirty="0">
                <a:solidFill>
                  <a:srgbClr val="000000"/>
                </a:solidFill>
              </a:rPr>
              <a:t>Standartlar, kuruluşların hizmet sunumunun kalitesini izlemek, analiz etmek ve iyileştirmek için çeşitli veri kaynaklarını kullanmalarını gerektirir</a:t>
            </a:r>
          </a:p>
        </p:txBody>
      </p:sp>
      <p:sp>
        <p:nvSpPr>
          <p:cNvPr id="12" name="Title 1">
            <a:extLst>
              <a:ext uri="{FF2B5EF4-FFF2-40B4-BE49-F238E27FC236}">
                <a16:creationId xmlns:a16="http://schemas.microsoft.com/office/drawing/2014/main" id="{CDC73888-CA7B-C1D3-A136-5CF9D6F9606B}"/>
              </a:ext>
            </a:extLst>
          </p:cNvPr>
          <p:cNvSpPr>
            <a:spLocks noGrp="1"/>
          </p:cNvSpPr>
          <p:nvPr>
            <p:ph type="title"/>
          </p:nvPr>
        </p:nvSpPr>
        <p:spPr>
          <a:xfrm>
            <a:off x="1241659" y="264591"/>
            <a:ext cx="10058400" cy="1450757"/>
          </a:xfrm>
        </p:spPr>
        <p:txBody>
          <a:bodyPr>
            <a:noAutofit/>
          </a:bodyPr>
          <a:lstStyle/>
          <a:p>
            <a:r>
              <a:rPr lang="en-US" sz="5400" b="1" dirty="0">
                <a:solidFill>
                  <a:srgbClr val="5E67A0"/>
                </a:solidFill>
                <a:latin typeface="+mn-lt"/>
              </a:rPr>
              <a:t>The International Society for Quality in Healthcare (</a:t>
            </a:r>
            <a:r>
              <a:rPr lang="en-US" sz="5400" b="1" dirty="0" err="1">
                <a:solidFill>
                  <a:srgbClr val="5E67A0"/>
                </a:solidFill>
                <a:latin typeface="+mn-lt"/>
              </a:rPr>
              <a:t>ISQua</a:t>
            </a:r>
            <a:r>
              <a:rPr lang="tr-TR" sz="5400" b="1" dirty="0">
                <a:solidFill>
                  <a:srgbClr val="5E67A0"/>
                </a:solidFill>
                <a:latin typeface="+mn-lt"/>
              </a:rPr>
              <a:t>)</a:t>
            </a:r>
          </a:p>
        </p:txBody>
      </p:sp>
    </p:spTree>
    <p:extLst>
      <p:ext uri="{BB962C8B-B14F-4D97-AF65-F5344CB8AC3E}">
        <p14:creationId xmlns:p14="http://schemas.microsoft.com/office/powerpoint/2010/main" val="355174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1571A4E9-E17E-3934-CD02-F728926578DF}"/>
              </a:ext>
            </a:extLst>
          </p:cNvPr>
          <p:cNvPicPr>
            <a:picLocks noChangeAspect="1"/>
          </p:cNvPicPr>
          <p:nvPr/>
        </p:nvPicPr>
        <p:blipFill>
          <a:blip r:embed="rId2"/>
          <a:srcRect l="21985" r="19969"/>
          <a:stretch/>
        </p:blipFill>
        <p:spPr>
          <a:xfrm>
            <a:off x="9853592" y="136634"/>
            <a:ext cx="2039841" cy="1382232"/>
          </a:xfrm>
          <a:prstGeom prst="rect">
            <a:avLst/>
          </a:prstGeom>
        </p:spPr>
      </p:pic>
      <p:sp>
        <p:nvSpPr>
          <p:cNvPr id="5" name="Başlık 3">
            <a:extLst>
              <a:ext uri="{FF2B5EF4-FFF2-40B4-BE49-F238E27FC236}">
                <a16:creationId xmlns:a16="http://schemas.microsoft.com/office/drawing/2014/main" id="{64CEFECE-661A-CC8F-945E-AF7247F13E71}"/>
              </a:ext>
            </a:extLst>
          </p:cNvPr>
          <p:cNvSpPr txBox="1">
            <a:spLocks/>
          </p:cNvSpPr>
          <p:nvPr/>
        </p:nvSpPr>
        <p:spPr>
          <a:xfrm>
            <a:off x="959491" y="2518611"/>
            <a:ext cx="10058400" cy="2713950"/>
          </a:xfrm>
          <a:prstGeom prst="rect">
            <a:avLst/>
          </a:prstGeom>
          <a:solidFill>
            <a:srgbClr val="636AA2"/>
          </a:solidFill>
          <a:scene3d>
            <a:camera prst="orthographicFront"/>
            <a:lightRig rig="threePt" dir="t"/>
          </a:scene3d>
          <a:sp3d>
            <a:bevelT w="501650" prst="coolSlant"/>
            <a:bevelB w="495300" h="50800" prst="softRound"/>
          </a:sp3d>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tr-TR" sz="6000" b="1" dirty="0">
                <a:solidFill>
                  <a:schemeClr val="bg1"/>
                </a:solidFill>
                <a:latin typeface="+mn-lt"/>
              </a:rPr>
              <a:t>ULUSLARARASI STANDARTLAR </a:t>
            </a:r>
            <a:br>
              <a:rPr lang="tr-TR" sz="6000" b="1" dirty="0">
                <a:solidFill>
                  <a:schemeClr val="bg1"/>
                </a:solidFill>
                <a:latin typeface="+mn-lt"/>
              </a:rPr>
            </a:br>
            <a:r>
              <a:rPr lang="tr-TR" sz="6000" b="1" dirty="0">
                <a:solidFill>
                  <a:schemeClr val="bg1"/>
                </a:solidFill>
                <a:latin typeface="+mn-lt"/>
              </a:rPr>
              <a:t>(JCI, ISO, TEMOS, NHS)</a:t>
            </a:r>
          </a:p>
        </p:txBody>
      </p:sp>
    </p:spTree>
    <p:extLst>
      <p:ext uri="{BB962C8B-B14F-4D97-AF65-F5344CB8AC3E}">
        <p14:creationId xmlns:p14="http://schemas.microsoft.com/office/powerpoint/2010/main" val="361740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47820"/>
            <a:ext cx="2039841" cy="1382232"/>
          </a:xfrm>
          <a:prstGeom prst="rect">
            <a:avLst/>
          </a:prstGeom>
        </p:spPr>
      </p:pic>
      <p:sp>
        <p:nvSpPr>
          <p:cNvPr id="6" name="Metin kutusu 5">
            <a:extLst>
              <a:ext uri="{FF2B5EF4-FFF2-40B4-BE49-F238E27FC236}">
                <a16:creationId xmlns:a16="http://schemas.microsoft.com/office/drawing/2014/main" id="{181EBCEB-468A-5A5F-3249-C9EF945B895F}"/>
              </a:ext>
            </a:extLst>
          </p:cNvPr>
          <p:cNvSpPr txBox="1"/>
          <p:nvPr/>
        </p:nvSpPr>
        <p:spPr>
          <a:xfrm>
            <a:off x="1036319" y="2271838"/>
            <a:ext cx="10058400" cy="2677656"/>
          </a:xfrm>
          <a:prstGeom prst="rect">
            <a:avLst/>
          </a:prstGeom>
          <a:noFill/>
        </p:spPr>
        <p:txBody>
          <a:bodyPr wrap="square">
            <a:spAutoFit/>
          </a:bodyPr>
          <a:lstStyle/>
          <a:p>
            <a:pPr marL="342900" lvl="0" indent="-342900" algn="just">
              <a:lnSpc>
                <a:spcPct val="100000"/>
              </a:lnSpc>
              <a:buClr>
                <a:srgbClr val="FF9900"/>
              </a:buClr>
              <a:buFont typeface="Wingdings" panose="05000000000000000000" pitchFamily="2" charset="2"/>
              <a:buChar char="q"/>
            </a:pPr>
            <a:r>
              <a:rPr lang="tr-TR" sz="2400" dirty="0">
                <a:solidFill>
                  <a:srgbClr val="000000"/>
                </a:solidFill>
              </a:rPr>
              <a:t>Joint </a:t>
            </a:r>
            <a:r>
              <a:rPr lang="tr-TR" sz="2400" dirty="0" err="1">
                <a:solidFill>
                  <a:srgbClr val="000000"/>
                </a:solidFill>
              </a:rPr>
              <a:t>Commission</a:t>
            </a:r>
            <a:r>
              <a:rPr lang="tr-TR" sz="2400" dirty="0">
                <a:solidFill>
                  <a:srgbClr val="000000"/>
                </a:solidFill>
              </a:rPr>
              <a:t> International (JCI), hastanelerde temizlik ve dezenfeksiyon süreçlerini, enfeksiyon önleme ve kontrol programlarının ayrılmaz bir parçası olarak değerlendirir</a:t>
            </a:r>
          </a:p>
          <a:p>
            <a:pPr marL="342900" lvl="0" indent="-342900" algn="just">
              <a:lnSpc>
                <a:spcPct val="100000"/>
              </a:lnSpc>
              <a:buClr>
                <a:srgbClr val="FF9900"/>
              </a:buClr>
              <a:buFont typeface="Wingdings" panose="05000000000000000000" pitchFamily="2" charset="2"/>
              <a:buChar char="q"/>
            </a:pPr>
            <a:r>
              <a:rPr lang="tr-TR" sz="2400" dirty="0" err="1">
                <a:solidFill>
                  <a:srgbClr val="000000"/>
                </a:solidFill>
              </a:rPr>
              <a:t>JCI'nin</a:t>
            </a:r>
            <a:r>
              <a:rPr lang="tr-TR" sz="2400" dirty="0">
                <a:solidFill>
                  <a:srgbClr val="000000"/>
                </a:solidFill>
              </a:rPr>
              <a:t> en güncel standartlarının yayımlanma tarihi </a:t>
            </a:r>
            <a:r>
              <a:rPr lang="tr-TR" sz="2400" b="1" dirty="0">
                <a:solidFill>
                  <a:srgbClr val="000000"/>
                </a:solidFill>
              </a:rPr>
              <a:t>30 Temmuz 2024, 8. baskı</a:t>
            </a:r>
            <a:r>
              <a:rPr lang="tr-TR" sz="2400" dirty="0">
                <a:solidFill>
                  <a:srgbClr val="000000"/>
                </a:solidFill>
              </a:rPr>
              <a:t>dır ve bu standartlar, </a:t>
            </a:r>
            <a:r>
              <a:rPr lang="tr-TR" sz="2400" b="1" dirty="0">
                <a:solidFill>
                  <a:srgbClr val="000000"/>
                </a:solidFill>
              </a:rPr>
              <a:t>1 Ocak 2025</a:t>
            </a:r>
            <a:r>
              <a:rPr lang="tr-TR" sz="2400" dirty="0">
                <a:solidFill>
                  <a:srgbClr val="000000"/>
                </a:solidFill>
              </a:rPr>
              <a:t> itibarıyla yürürlüğe girmiştir</a:t>
            </a:r>
          </a:p>
          <a:p>
            <a:pPr marL="342900" lvl="0" indent="-342900" algn="just">
              <a:lnSpc>
                <a:spcPct val="100000"/>
              </a:lnSpc>
              <a:buClr>
                <a:srgbClr val="FF9900"/>
              </a:buClr>
              <a:buFont typeface="Wingdings" panose="05000000000000000000" pitchFamily="2" charset="2"/>
              <a:buChar char="q"/>
            </a:pPr>
            <a:r>
              <a:rPr lang="tr-TR" sz="2400" dirty="0">
                <a:solidFill>
                  <a:srgbClr val="000000"/>
                </a:solidFill>
              </a:rPr>
              <a:t>Bu standartlar, hastane ortamlarının temizliği ve dezenfeksiyonu konusunda detaylı gereklilikler içermektedir</a:t>
            </a:r>
            <a:endParaRPr lang="en-US" sz="2400" dirty="0">
              <a:solidFill>
                <a:srgbClr val="000000"/>
              </a:solidFill>
            </a:endParaRPr>
          </a:p>
        </p:txBody>
      </p:sp>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a:off x="1097280" y="286603"/>
            <a:ext cx="10058400" cy="1450757"/>
          </a:xfrm>
        </p:spPr>
        <p:txBody>
          <a:bodyPr>
            <a:normAutofit/>
          </a:bodyPr>
          <a:lstStyle/>
          <a:p>
            <a:r>
              <a:rPr lang="tr-TR" sz="5400" b="1" dirty="0">
                <a:solidFill>
                  <a:srgbClr val="5E67A0"/>
                </a:solidFill>
                <a:latin typeface="+mn-lt"/>
              </a:rPr>
              <a:t>JCI Hastane Temizlik Standartları </a:t>
            </a:r>
            <a:endParaRPr lang="en-GB" sz="5400" b="1" dirty="0">
              <a:solidFill>
                <a:srgbClr val="5E67A0"/>
              </a:solidFill>
              <a:latin typeface="+mn-lt"/>
            </a:endParaRPr>
          </a:p>
        </p:txBody>
      </p:sp>
    </p:spTree>
    <p:extLst>
      <p:ext uri="{BB962C8B-B14F-4D97-AF65-F5344CB8AC3E}">
        <p14:creationId xmlns:p14="http://schemas.microsoft.com/office/powerpoint/2010/main" val="133825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315431" y="84957"/>
            <a:ext cx="2039841" cy="1382232"/>
          </a:xfrm>
          <a:prstGeom prst="rect">
            <a:avLst/>
          </a:prstGeom>
        </p:spPr>
      </p:pic>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rot="16200000">
            <a:off x="-1760334" y="2557158"/>
            <a:ext cx="5285873" cy="1450757"/>
          </a:xfrm>
        </p:spPr>
        <p:txBody>
          <a:bodyPr>
            <a:normAutofit fontScale="90000"/>
          </a:bodyPr>
          <a:lstStyle/>
          <a:p>
            <a:r>
              <a:rPr lang="tr-TR" sz="5400" b="1" dirty="0">
                <a:solidFill>
                  <a:srgbClr val="5E67A0"/>
                </a:solidFill>
                <a:latin typeface="+mn-lt"/>
              </a:rPr>
              <a:t>JCI Hastane Temizlik Standartları </a:t>
            </a:r>
            <a:endParaRPr lang="en-GB" sz="5400" b="1" dirty="0">
              <a:solidFill>
                <a:srgbClr val="5E67A0"/>
              </a:solidFill>
              <a:latin typeface="+mn-lt"/>
            </a:endParaRPr>
          </a:p>
        </p:txBody>
      </p:sp>
      <p:graphicFrame>
        <p:nvGraphicFramePr>
          <p:cNvPr id="5" name="Tablo 4">
            <a:extLst>
              <a:ext uri="{FF2B5EF4-FFF2-40B4-BE49-F238E27FC236}">
                <a16:creationId xmlns:a16="http://schemas.microsoft.com/office/drawing/2014/main" id="{60DE7C13-74FC-0C56-6FD5-B5E1793FFED3}"/>
              </a:ext>
            </a:extLst>
          </p:cNvPr>
          <p:cNvGraphicFramePr>
            <a:graphicFrameLocks noGrp="1"/>
          </p:cNvGraphicFramePr>
          <p:nvPr>
            <p:extLst>
              <p:ext uri="{D42A27DB-BD31-4B8C-83A1-F6EECF244321}">
                <p14:modId xmlns:p14="http://schemas.microsoft.com/office/powerpoint/2010/main" val="569549344"/>
              </p:ext>
            </p:extLst>
          </p:nvPr>
        </p:nvGraphicFramePr>
        <p:xfrm>
          <a:off x="1807632" y="986734"/>
          <a:ext cx="8576735" cy="5181600"/>
        </p:xfrm>
        <a:graphic>
          <a:graphicData uri="http://schemas.openxmlformats.org/drawingml/2006/table">
            <a:tbl>
              <a:tblPr firstRow="1" firstCol="1" bandRow="1">
                <a:tableStyleId>{5C22544A-7EE6-4342-B048-85BDC9FD1C3A}</a:tableStyleId>
              </a:tblPr>
              <a:tblGrid>
                <a:gridCol w="3111560">
                  <a:extLst>
                    <a:ext uri="{9D8B030D-6E8A-4147-A177-3AD203B41FA5}">
                      <a16:colId xmlns:a16="http://schemas.microsoft.com/office/drawing/2014/main" val="427750723"/>
                    </a:ext>
                  </a:extLst>
                </a:gridCol>
                <a:gridCol w="5465175">
                  <a:extLst>
                    <a:ext uri="{9D8B030D-6E8A-4147-A177-3AD203B41FA5}">
                      <a16:colId xmlns:a16="http://schemas.microsoft.com/office/drawing/2014/main" val="789330289"/>
                    </a:ext>
                  </a:extLst>
                </a:gridCol>
              </a:tblGrid>
              <a:tr h="253231">
                <a:tc>
                  <a:txBody>
                    <a:bodyPr/>
                    <a:lstStyle/>
                    <a:p>
                      <a:pPr>
                        <a:lnSpc>
                          <a:spcPct val="100000"/>
                        </a:lnSpc>
                        <a:spcAft>
                          <a:spcPts val="1000"/>
                        </a:spcAft>
                        <a:buNone/>
                      </a:pPr>
                      <a:r>
                        <a:rPr lang="tr-TR" sz="2000" noProof="0" dirty="0">
                          <a:effectLst/>
                        </a:rPr>
                        <a:t>🌟 Standart Alanı</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000"/>
                        </a:spcAft>
                        <a:buNone/>
                      </a:pPr>
                      <a:r>
                        <a:rPr lang="tr-TR" sz="2000" noProof="0" dirty="0">
                          <a:effectLst/>
                        </a:rPr>
                        <a:t>📝 Açıklama</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54623801"/>
                  </a:ext>
                </a:extLst>
              </a:tr>
              <a:tr h="506463">
                <a:tc>
                  <a:txBody>
                    <a:bodyPr/>
                    <a:lstStyle/>
                    <a:p>
                      <a:pPr>
                        <a:lnSpc>
                          <a:spcPct val="100000"/>
                        </a:lnSpc>
                        <a:spcAft>
                          <a:spcPts val="1000"/>
                        </a:spcAft>
                        <a:buNone/>
                      </a:pPr>
                      <a:r>
                        <a:rPr lang="tr-TR" sz="2000" noProof="0" dirty="0">
                          <a:effectLst/>
                        </a:rPr>
                        <a:t>1. Politika ve Prosedürler</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Yazılı temizlik ve dezenfeksiyon prosedürleri oluşturulmalı, rehberlere uygun olmalı</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75827092"/>
                  </a:ext>
                </a:extLst>
              </a:tr>
              <a:tr h="506463">
                <a:tc>
                  <a:txBody>
                    <a:bodyPr/>
                    <a:lstStyle/>
                    <a:p>
                      <a:pPr>
                        <a:lnSpc>
                          <a:spcPct val="100000"/>
                        </a:lnSpc>
                        <a:spcAft>
                          <a:spcPts val="1000"/>
                        </a:spcAft>
                        <a:buNone/>
                      </a:pPr>
                      <a:r>
                        <a:rPr lang="tr-TR" sz="2000" noProof="0" dirty="0">
                          <a:effectLst/>
                        </a:rPr>
                        <a:t>2. </a:t>
                      </a:r>
                      <a:r>
                        <a:rPr lang="tr-TR" sz="2000" noProof="0" dirty="0" err="1">
                          <a:effectLst/>
                        </a:rPr>
                        <a:t>Spaulding</a:t>
                      </a:r>
                      <a:r>
                        <a:rPr lang="tr-TR" sz="2000" noProof="0" dirty="0">
                          <a:effectLst/>
                        </a:rPr>
                        <a:t> Sınıflandırması</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Cihazlar kritik, yarı-kritik, kritik olmayan olarak sınıflanmalı; uygun temizlik yöntemi seçilmeli</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23590607"/>
                  </a:ext>
                </a:extLst>
              </a:tr>
              <a:tr h="506463">
                <a:tc>
                  <a:txBody>
                    <a:bodyPr/>
                    <a:lstStyle/>
                    <a:p>
                      <a:pPr>
                        <a:lnSpc>
                          <a:spcPct val="100000"/>
                        </a:lnSpc>
                        <a:spcAft>
                          <a:spcPts val="1000"/>
                        </a:spcAft>
                        <a:buNone/>
                      </a:pPr>
                      <a:r>
                        <a:rPr lang="tr-TR" sz="2000" noProof="0" dirty="0">
                          <a:effectLst/>
                        </a:rPr>
                        <a:t>3. Onaylı Ürün Kullanımı</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EPA/FDA onaylı ürünler kullanılmalı; kullanım talimatlarına tam uyulmalı</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0094051"/>
                  </a:ext>
                </a:extLst>
              </a:tr>
              <a:tr h="506463">
                <a:tc>
                  <a:txBody>
                    <a:bodyPr/>
                    <a:lstStyle/>
                    <a:p>
                      <a:pPr>
                        <a:lnSpc>
                          <a:spcPct val="100000"/>
                        </a:lnSpc>
                        <a:spcAft>
                          <a:spcPts val="1000"/>
                        </a:spcAft>
                        <a:buNone/>
                      </a:pPr>
                      <a:r>
                        <a:rPr lang="tr-TR" sz="2000" noProof="0" dirty="0">
                          <a:effectLst/>
                        </a:rPr>
                        <a:t>4. Yüksek Riskli Alanlar</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Yoğun bakım, ameliyathane, izolasyon odaları gibi alanlar için özel önlemler alınmalı</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40855488"/>
                  </a:ext>
                </a:extLst>
              </a:tr>
              <a:tr h="506463">
                <a:tc>
                  <a:txBody>
                    <a:bodyPr/>
                    <a:lstStyle/>
                    <a:p>
                      <a:pPr>
                        <a:lnSpc>
                          <a:spcPct val="100000"/>
                        </a:lnSpc>
                        <a:spcAft>
                          <a:spcPts val="1000"/>
                        </a:spcAft>
                        <a:buNone/>
                      </a:pPr>
                      <a:r>
                        <a:rPr lang="tr-TR" sz="2000" noProof="0" dirty="0">
                          <a:effectLst/>
                        </a:rPr>
                        <a:t>5. Eğitim ve Yetkinlik</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Personel düzenli eğitim almalı; KKD kullanımı ve temizlik teknikleri öğrenilmeli</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67587848"/>
                  </a:ext>
                </a:extLst>
              </a:tr>
              <a:tr h="506463">
                <a:tc>
                  <a:txBody>
                    <a:bodyPr/>
                    <a:lstStyle/>
                    <a:p>
                      <a:pPr>
                        <a:lnSpc>
                          <a:spcPct val="100000"/>
                        </a:lnSpc>
                        <a:spcAft>
                          <a:spcPts val="1000"/>
                        </a:spcAft>
                        <a:buNone/>
                      </a:pPr>
                      <a:r>
                        <a:rPr lang="tr-TR" sz="2000" noProof="0" dirty="0">
                          <a:effectLst/>
                        </a:rPr>
                        <a:t>6. Denetim ve İyileştirme</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Temizlik süreçleri denetlenmeli, sonuçlar kalite iyileştirmede kullanılmalı</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05470411"/>
                  </a:ext>
                </a:extLst>
              </a:tr>
              <a:tr h="506463">
                <a:tc>
                  <a:txBody>
                    <a:bodyPr/>
                    <a:lstStyle/>
                    <a:p>
                      <a:pPr>
                        <a:lnSpc>
                          <a:spcPct val="100000"/>
                        </a:lnSpc>
                        <a:spcAft>
                          <a:spcPts val="1000"/>
                        </a:spcAft>
                        <a:buNone/>
                      </a:pPr>
                      <a:r>
                        <a:rPr lang="tr-TR" sz="2000" noProof="0" dirty="0">
                          <a:effectLst/>
                        </a:rPr>
                        <a:t>7. Temizlik Sıklığı</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Alanlara göre temizlik sıklığı ve yöntemleri belirlenmeli, kayıt altına alınmalı</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03911429"/>
                  </a:ext>
                </a:extLst>
              </a:tr>
              <a:tr h="506463">
                <a:tc>
                  <a:txBody>
                    <a:bodyPr/>
                    <a:lstStyle/>
                    <a:p>
                      <a:pPr>
                        <a:lnSpc>
                          <a:spcPct val="100000"/>
                        </a:lnSpc>
                        <a:spcAft>
                          <a:spcPts val="1000"/>
                        </a:spcAft>
                        <a:buNone/>
                      </a:pPr>
                      <a:r>
                        <a:rPr lang="tr-TR" sz="2000" noProof="0" dirty="0">
                          <a:effectLst/>
                        </a:rPr>
                        <a:t>8. Kayıt ve Raporlama</a:t>
                      </a:r>
                      <a:endParaRPr lang="tr-TR" sz="2000" noProof="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00000"/>
                        </a:lnSpc>
                        <a:spcAft>
                          <a:spcPts val="1000"/>
                        </a:spcAft>
                        <a:buNone/>
                      </a:pPr>
                      <a:r>
                        <a:rPr lang="tr-TR" sz="2000" noProof="0" dirty="0">
                          <a:solidFill>
                            <a:srgbClr val="000000"/>
                          </a:solidFill>
                          <a:effectLst/>
                        </a:rPr>
                        <a:t>Tüm temizlik ve dezenfeksiyon işlemleri belgelenmeli, kayıtlar düzenli tutulmalı</a:t>
                      </a:r>
                      <a:endParaRPr lang="tr-TR" sz="2000" noProof="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53198126"/>
                  </a:ext>
                </a:extLst>
              </a:tr>
            </a:tbl>
          </a:graphicData>
        </a:graphic>
      </p:graphicFrame>
    </p:spTree>
    <p:extLst>
      <p:ext uri="{BB962C8B-B14F-4D97-AF65-F5344CB8AC3E}">
        <p14:creationId xmlns:p14="http://schemas.microsoft.com/office/powerpoint/2010/main" val="39973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47820"/>
            <a:ext cx="2039841" cy="1382232"/>
          </a:xfrm>
          <a:prstGeom prst="rect">
            <a:avLst/>
          </a:prstGeom>
        </p:spPr>
      </p:pic>
      <p:sp>
        <p:nvSpPr>
          <p:cNvPr id="6" name="Metin kutusu 5">
            <a:extLst>
              <a:ext uri="{FF2B5EF4-FFF2-40B4-BE49-F238E27FC236}">
                <a16:creationId xmlns:a16="http://schemas.microsoft.com/office/drawing/2014/main" id="{181EBCEB-468A-5A5F-3249-C9EF945B895F}"/>
              </a:ext>
            </a:extLst>
          </p:cNvPr>
          <p:cNvSpPr txBox="1"/>
          <p:nvPr/>
        </p:nvSpPr>
        <p:spPr>
          <a:xfrm>
            <a:off x="1097280" y="2416217"/>
            <a:ext cx="10058400" cy="830997"/>
          </a:xfrm>
          <a:prstGeom prst="rect">
            <a:avLst/>
          </a:prstGeom>
          <a:noFill/>
        </p:spPr>
        <p:txBody>
          <a:bodyPr wrap="square">
            <a:spAutoFit/>
          </a:bodyPr>
          <a:lstStyle/>
          <a:p>
            <a:pPr marL="342900" indent="-342900" algn="just">
              <a:buClr>
                <a:srgbClr val="FF9900"/>
              </a:buClr>
              <a:buFont typeface="Wingdings" panose="05000000000000000000" pitchFamily="2" charset="2"/>
              <a:buChar char="q"/>
            </a:pPr>
            <a:r>
              <a:rPr lang="tr-TR" sz="2400" b="1" dirty="0">
                <a:solidFill>
                  <a:srgbClr val="000000"/>
                </a:solidFill>
              </a:rPr>
              <a:t>ISO, </a:t>
            </a:r>
            <a:r>
              <a:rPr lang="tr-TR" sz="2400" dirty="0">
                <a:solidFill>
                  <a:srgbClr val="000000"/>
                </a:solidFill>
              </a:rPr>
              <a:t>hastane temizlik standartları için sağlık kuruluşlarında kalite ve hijyen süreçlerini destekleyen birkaç önemli standart vardır</a:t>
            </a:r>
          </a:p>
        </p:txBody>
      </p:sp>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a:off x="1097280" y="286603"/>
            <a:ext cx="10058400" cy="1450757"/>
          </a:xfrm>
        </p:spPr>
        <p:txBody>
          <a:bodyPr>
            <a:normAutofit/>
          </a:bodyPr>
          <a:lstStyle/>
          <a:p>
            <a:r>
              <a:rPr lang="tr-TR" sz="5400" b="1" dirty="0">
                <a:solidFill>
                  <a:srgbClr val="5E67A0"/>
                </a:solidFill>
                <a:latin typeface="+mn-lt"/>
              </a:rPr>
              <a:t>ISO Hastane Temizlik Standartları </a:t>
            </a:r>
            <a:endParaRPr lang="en-GB" sz="5400" b="1" dirty="0">
              <a:solidFill>
                <a:srgbClr val="5E67A0"/>
              </a:solidFill>
              <a:latin typeface="+mn-lt"/>
            </a:endParaRPr>
          </a:p>
        </p:txBody>
      </p:sp>
    </p:spTree>
    <p:extLst>
      <p:ext uri="{BB962C8B-B14F-4D97-AF65-F5344CB8AC3E}">
        <p14:creationId xmlns:p14="http://schemas.microsoft.com/office/powerpoint/2010/main" val="1924432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rot="16200000">
            <a:off x="-2089492" y="2778333"/>
            <a:ext cx="5724056" cy="1450757"/>
          </a:xfrm>
        </p:spPr>
        <p:txBody>
          <a:bodyPr>
            <a:normAutofit fontScale="90000"/>
          </a:bodyPr>
          <a:lstStyle/>
          <a:p>
            <a:r>
              <a:rPr lang="tr-TR" sz="5400" b="1" dirty="0">
                <a:solidFill>
                  <a:srgbClr val="5E67A0"/>
                </a:solidFill>
                <a:latin typeface="+mn-lt"/>
              </a:rPr>
              <a:t>ISO Hastane Temizlik Standartları </a:t>
            </a:r>
            <a:endParaRPr lang="en-GB" sz="5400" b="1" dirty="0">
              <a:solidFill>
                <a:srgbClr val="5E67A0"/>
              </a:solidFill>
              <a:latin typeface="+mn-lt"/>
            </a:endParaRPr>
          </a:p>
        </p:txBody>
      </p:sp>
      <p:graphicFrame>
        <p:nvGraphicFramePr>
          <p:cNvPr id="6" name="Tablo 5">
            <a:extLst>
              <a:ext uri="{FF2B5EF4-FFF2-40B4-BE49-F238E27FC236}">
                <a16:creationId xmlns:a16="http://schemas.microsoft.com/office/drawing/2014/main" id="{9689F709-CBE1-104A-272A-575191493D2E}"/>
              </a:ext>
            </a:extLst>
          </p:cNvPr>
          <p:cNvGraphicFramePr>
            <a:graphicFrameLocks noGrp="1"/>
          </p:cNvGraphicFramePr>
          <p:nvPr>
            <p:extLst>
              <p:ext uri="{D42A27DB-BD31-4B8C-83A1-F6EECF244321}">
                <p14:modId xmlns:p14="http://schemas.microsoft.com/office/powerpoint/2010/main" val="173834199"/>
              </p:ext>
            </p:extLst>
          </p:nvPr>
        </p:nvGraphicFramePr>
        <p:xfrm>
          <a:off x="1608668" y="1007533"/>
          <a:ext cx="9169400" cy="5262348"/>
        </p:xfrm>
        <a:graphic>
          <a:graphicData uri="http://schemas.openxmlformats.org/drawingml/2006/table">
            <a:tbl>
              <a:tblPr firstRow="1" firstCol="1" bandRow="1">
                <a:tableStyleId>{5C22544A-7EE6-4342-B048-85BDC9FD1C3A}</a:tableStyleId>
              </a:tblPr>
              <a:tblGrid>
                <a:gridCol w="2558902">
                  <a:extLst>
                    <a:ext uri="{9D8B030D-6E8A-4147-A177-3AD203B41FA5}">
                      <a16:colId xmlns:a16="http://schemas.microsoft.com/office/drawing/2014/main" val="3512519111"/>
                    </a:ext>
                  </a:extLst>
                </a:gridCol>
                <a:gridCol w="6610498">
                  <a:extLst>
                    <a:ext uri="{9D8B030D-6E8A-4147-A177-3AD203B41FA5}">
                      <a16:colId xmlns:a16="http://schemas.microsoft.com/office/drawing/2014/main" val="459567577"/>
                    </a:ext>
                  </a:extLst>
                </a:gridCol>
              </a:tblGrid>
              <a:tr h="293195">
                <a:tc>
                  <a:txBody>
                    <a:bodyPr/>
                    <a:lstStyle/>
                    <a:p>
                      <a:pPr>
                        <a:lnSpc>
                          <a:spcPct val="115000"/>
                        </a:lnSpc>
                        <a:spcAft>
                          <a:spcPts val="1000"/>
                        </a:spcAft>
                        <a:buNone/>
                      </a:pPr>
                      <a:r>
                        <a:rPr lang="tr-TR" sz="2000" noProof="1">
                          <a:effectLst/>
                        </a:rPr>
                        <a:t>ISO Standardı</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tr-TR" sz="2000" noProof="1">
                          <a:effectLst/>
                        </a:rPr>
                        <a:t>Kapsam ve İlgisi</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0508908"/>
                  </a:ext>
                </a:extLst>
              </a:tr>
              <a:tr h="878574">
                <a:tc>
                  <a:txBody>
                    <a:bodyPr/>
                    <a:lstStyle/>
                    <a:p>
                      <a:pPr>
                        <a:lnSpc>
                          <a:spcPct val="115000"/>
                        </a:lnSpc>
                        <a:spcAft>
                          <a:spcPts val="1000"/>
                        </a:spcAft>
                        <a:buNone/>
                      </a:pPr>
                      <a:r>
                        <a:rPr lang="tr-TR" sz="2000" noProof="1">
                          <a:effectLst/>
                        </a:rPr>
                        <a:t>ISO 9001:2015</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buNone/>
                      </a:pPr>
                      <a:r>
                        <a:rPr lang="tr-TR" sz="2000" b="1" noProof="1">
                          <a:solidFill>
                            <a:srgbClr val="000000"/>
                          </a:solidFill>
                          <a:effectLst/>
                        </a:rPr>
                        <a:t>Kalite Yönetim Sistemi — </a:t>
                      </a:r>
                      <a:r>
                        <a:rPr lang="tr-TR" sz="2000" noProof="1">
                          <a:solidFill>
                            <a:srgbClr val="000000"/>
                          </a:solidFill>
                          <a:effectLst/>
                        </a:rPr>
                        <a:t>Hastane hizmetlerinde temizlik dahil süreçlerin kalite standartlarına uygun yürütülmesini sağlar</a:t>
                      </a:r>
                      <a:endParaRPr lang="tr-TR" sz="2000" noProof="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68516241"/>
                  </a:ext>
                </a:extLst>
              </a:tr>
              <a:tr h="878574">
                <a:tc>
                  <a:txBody>
                    <a:bodyPr/>
                    <a:lstStyle/>
                    <a:p>
                      <a:pPr>
                        <a:lnSpc>
                          <a:spcPct val="115000"/>
                        </a:lnSpc>
                        <a:spcAft>
                          <a:spcPts val="1000"/>
                        </a:spcAft>
                        <a:buNone/>
                      </a:pPr>
                      <a:r>
                        <a:rPr lang="tr-TR" sz="2000" noProof="1">
                          <a:effectLst/>
                        </a:rPr>
                        <a:t>ISO 13485:2016</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buNone/>
                      </a:pPr>
                      <a:r>
                        <a:rPr lang="tr-TR" sz="2000" b="1" noProof="1">
                          <a:solidFill>
                            <a:srgbClr val="000000"/>
                          </a:solidFill>
                          <a:effectLst/>
                        </a:rPr>
                        <a:t>Tıbbi cihazlar için kalite yönetimi</a:t>
                      </a:r>
                      <a:r>
                        <a:rPr lang="tr-TR" sz="2000" noProof="1">
                          <a:solidFill>
                            <a:srgbClr val="000000"/>
                          </a:solidFill>
                          <a:effectLst/>
                        </a:rPr>
                        <a:t>— Sterilizasyon ve dezenfeksiyon süreçlerinde kullanılan ekipmanların kalite kontrolü için önemlidir</a:t>
                      </a:r>
                      <a:endParaRPr lang="tr-TR" sz="2000" noProof="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6345816"/>
                  </a:ext>
                </a:extLst>
              </a:tr>
              <a:tr h="634460">
                <a:tc>
                  <a:txBody>
                    <a:bodyPr/>
                    <a:lstStyle/>
                    <a:p>
                      <a:pPr>
                        <a:lnSpc>
                          <a:spcPct val="115000"/>
                        </a:lnSpc>
                        <a:spcAft>
                          <a:spcPts val="1000"/>
                        </a:spcAft>
                        <a:buNone/>
                      </a:pPr>
                      <a:r>
                        <a:rPr lang="tr-TR" sz="2000" noProof="1">
                          <a:effectLst/>
                        </a:rPr>
                        <a:t>ISO 14698</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buNone/>
                      </a:pPr>
                      <a:r>
                        <a:rPr lang="tr-TR" sz="2000" b="1" noProof="1">
                          <a:solidFill>
                            <a:srgbClr val="000000"/>
                          </a:solidFill>
                          <a:effectLst/>
                        </a:rPr>
                        <a:t>Biyolojik kirleticilerin temizliği</a:t>
                      </a:r>
                      <a:r>
                        <a:rPr lang="tr-TR" sz="2000" noProof="1">
                          <a:solidFill>
                            <a:srgbClr val="000000"/>
                          </a:solidFill>
                          <a:effectLst/>
                        </a:rPr>
                        <a:t>— Hastane ortamlarında mikrobiyal kontaminasyonun kontrolü için rehberlik sağlar</a:t>
                      </a:r>
                      <a:endParaRPr lang="tr-TR" sz="2000" noProof="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17461378"/>
                  </a:ext>
                </a:extLst>
              </a:tr>
              <a:tr h="634460">
                <a:tc>
                  <a:txBody>
                    <a:bodyPr/>
                    <a:lstStyle/>
                    <a:p>
                      <a:pPr>
                        <a:lnSpc>
                          <a:spcPct val="115000"/>
                        </a:lnSpc>
                        <a:spcAft>
                          <a:spcPts val="1000"/>
                        </a:spcAft>
                        <a:buNone/>
                      </a:pPr>
                      <a:r>
                        <a:rPr lang="tr-TR" sz="2000" noProof="1">
                          <a:effectLst/>
                        </a:rPr>
                        <a:t>ISO 15883</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buNone/>
                      </a:pPr>
                      <a:r>
                        <a:rPr lang="tr-TR" sz="2000" b="1" noProof="1">
                          <a:solidFill>
                            <a:srgbClr val="000000"/>
                          </a:solidFill>
                          <a:effectLst/>
                        </a:rPr>
                        <a:t>Otomatik yıkama ve dezenfeksiyon cihazları</a:t>
                      </a:r>
                      <a:r>
                        <a:rPr lang="tr-TR" sz="2000" noProof="1">
                          <a:solidFill>
                            <a:srgbClr val="000000"/>
                          </a:solidFill>
                          <a:effectLst/>
                        </a:rPr>
                        <a:t>— Cerrahi aletler ve diğer ekipmanların temizlik standartlarını belirler</a:t>
                      </a:r>
                      <a:endParaRPr lang="tr-TR" sz="2000" noProof="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91584427"/>
                  </a:ext>
                </a:extLst>
              </a:tr>
              <a:tr h="634460">
                <a:tc>
                  <a:txBody>
                    <a:bodyPr/>
                    <a:lstStyle/>
                    <a:p>
                      <a:pPr>
                        <a:lnSpc>
                          <a:spcPct val="115000"/>
                        </a:lnSpc>
                        <a:spcAft>
                          <a:spcPts val="1000"/>
                        </a:spcAft>
                        <a:buNone/>
                      </a:pPr>
                      <a:r>
                        <a:rPr lang="tr-TR" sz="2000" noProof="1">
                          <a:effectLst/>
                        </a:rPr>
                        <a:t>ISO 14001:2015</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buNone/>
                      </a:pPr>
                      <a:r>
                        <a:rPr lang="tr-TR" sz="2000" b="1" noProof="1">
                          <a:solidFill>
                            <a:srgbClr val="000000"/>
                          </a:solidFill>
                          <a:effectLst/>
                        </a:rPr>
                        <a:t>Çevre Yönetim Sistemi</a:t>
                      </a:r>
                      <a:r>
                        <a:rPr lang="tr-TR" sz="2000" noProof="1">
                          <a:solidFill>
                            <a:srgbClr val="000000"/>
                          </a:solidFill>
                          <a:effectLst/>
                        </a:rPr>
                        <a:t>— Hastane atık yönetimi ve temizlik süreçlerinin çevresel etkilerinin azaltılması için gereklidir.</a:t>
                      </a:r>
                      <a:endParaRPr lang="tr-TR" sz="2000" noProof="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50307846"/>
                  </a:ext>
                </a:extLst>
              </a:tr>
              <a:tr h="878574">
                <a:tc>
                  <a:txBody>
                    <a:bodyPr/>
                    <a:lstStyle/>
                    <a:p>
                      <a:pPr>
                        <a:lnSpc>
                          <a:spcPct val="115000"/>
                        </a:lnSpc>
                        <a:spcAft>
                          <a:spcPts val="1000"/>
                        </a:spcAft>
                        <a:buNone/>
                      </a:pPr>
                      <a:r>
                        <a:rPr lang="tr-TR" sz="2000" noProof="1">
                          <a:effectLst/>
                        </a:rPr>
                        <a:t>ISO 45001:2018</a:t>
                      </a:r>
                      <a:endParaRPr lang="tr-TR" sz="2000" noProof="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buNone/>
                      </a:pPr>
                      <a:r>
                        <a:rPr lang="tr-TR" sz="2000" b="1" noProof="1">
                          <a:solidFill>
                            <a:srgbClr val="000000"/>
                          </a:solidFill>
                          <a:effectLst/>
                        </a:rPr>
                        <a:t>İş Sağlığı ve Güvenliği Yönetim Sistemi</a:t>
                      </a:r>
                      <a:r>
                        <a:rPr lang="tr-TR" sz="2000" noProof="1">
                          <a:solidFill>
                            <a:srgbClr val="000000"/>
                          </a:solidFill>
                          <a:effectLst/>
                        </a:rPr>
                        <a:t>— Temizlik personelinin güvenli çalışma koşullarının sağlanması için uygulanır</a:t>
                      </a:r>
                      <a:endParaRPr lang="tr-TR" sz="2000" noProof="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4500180"/>
                  </a:ext>
                </a:extLst>
              </a:tr>
            </a:tbl>
          </a:graphicData>
        </a:graphic>
      </p:graphicFrame>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315431" y="84957"/>
            <a:ext cx="2039841" cy="1382232"/>
          </a:xfrm>
          <a:prstGeom prst="rect">
            <a:avLst/>
          </a:prstGeom>
        </p:spPr>
      </p:pic>
    </p:spTree>
    <p:extLst>
      <p:ext uri="{BB962C8B-B14F-4D97-AF65-F5344CB8AC3E}">
        <p14:creationId xmlns:p14="http://schemas.microsoft.com/office/powerpoint/2010/main" val="130734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9C73-AAC9-73EA-8A86-7392A5D0167A}"/>
              </a:ext>
            </a:extLst>
          </p:cNvPr>
          <p:cNvSpPr>
            <a:spLocks noGrp="1"/>
          </p:cNvSpPr>
          <p:nvPr>
            <p:ph type="title"/>
          </p:nvPr>
        </p:nvSpPr>
        <p:spPr>
          <a:xfrm>
            <a:off x="1097279" y="178229"/>
            <a:ext cx="10058400" cy="1450757"/>
          </a:xfrm>
        </p:spPr>
        <p:txBody>
          <a:bodyPr>
            <a:normAutofit/>
          </a:bodyPr>
          <a:lstStyle/>
          <a:p>
            <a:r>
              <a:rPr lang="tr-TR" b="1" dirty="0">
                <a:solidFill>
                  <a:srgbClr val="7030A0"/>
                </a:solidFill>
                <a:latin typeface="+mn-lt"/>
              </a:rPr>
              <a:t>Sunum Planı</a:t>
            </a:r>
            <a:endParaRPr lang="en-GB" b="1" dirty="0">
              <a:solidFill>
                <a:srgbClr val="7030A0"/>
              </a:solidFill>
              <a:latin typeface="+mn-lt"/>
            </a:endParaRPr>
          </a:p>
        </p:txBody>
      </p:sp>
      <p:sp>
        <p:nvSpPr>
          <p:cNvPr id="3" name="Content Placeholder 2">
            <a:extLst>
              <a:ext uri="{FF2B5EF4-FFF2-40B4-BE49-F238E27FC236}">
                <a16:creationId xmlns:a16="http://schemas.microsoft.com/office/drawing/2014/main" id="{00155568-BE6A-443E-39F8-82766297C1F9}"/>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50F6E41D-AF82-5B6C-7430-DB70B29906FB}"/>
              </a:ext>
            </a:extLst>
          </p:cNvPr>
          <p:cNvSpPr txBox="1"/>
          <p:nvPr/>
        </p:nvSpPr>
        <p:spPr>
          <a:xfrm>
            <a:off x="1097279" y="2602921"/>
            <a:ext cx="11454063" cy="2277547"/>
          </a:xfrm>
          <a:prstGeom prst="rect">
            <a:avLst/>
          </a:prstGeom>
          <a:noFill/>
        </p:spPr>
        <p:txBody>
          <a:bodyPr wrap="square">
            <a:spAutoFit/>
          </a:bodyPr>
          <a:lstStyle/>
          <a:p>
            <a:pPr marL="457200" indent="-457200">
              <a:buClr>
                <a:srgbClr val="FF9900"/>
              </a:buClr>
              <a:buFont typeface="Wingdings" panose="05000000000000000000" pitchFamily="2" charset="2"/>
              <a:buChar char="q"/>
            </a:pPr>
            <a:r>
              <a:rPr lang="tr-TR" sz="2800" dirty="0">
                <a:solidFill>
                  <a:srgbClr val="000000"/>
                </a:solidFill>
              </a:rPr>
              <a:t>Akreditasyon ve Standart Kavramlarına Genel Bakış</a:t>
            </a:r>
          </a:p>
          <a:p>
            <a:pPr marL="457200" indent="-457200">
              <a:buClr>
                <a:srgbClr val="FF9900"/>
              </a:buClr>
              <a:buFont typeface="Wingdings" panose="05000000000000000000" pitchFamily="2" charset="2"/>
              <a:buChar char="q"/>
            </a:pPr>
            <a:r>
              <a:rPr lang="tr-TR" sz="2800" dirty="0">
                <a:solidFill>
                  <a:srgbClr val="000000"/>
                </a:solidFill>
              </a:rPr>
              <a:t>Uluslararası Standart Setlerinde Temizlik Standartları</a:t>
            </a:r>
          </a:p>
          <a:p>
            <a:pPr marL="457200" indent="-457200">
              <a:buClr>
                <a:srgbClr val="FF9900"/>
              </a:buClr>
              <a:buFont typeface="Wingdings" panose="05000000000000000000" pitchFamily="2" charset="2"/>
              <a:buChar char="q"/>
            </a:pPr>
            <a:r>
              <a:rPr lang="tr-TR" sz="2800" dirty="0">
                <a:solidFill>
                  <a:srgbClr val="000000"/>
                </a:solidFill>
              </a:rPr>
              <a:t>Ulusal Standart Setlerinde Temizlik Standartları</a:t>
            </a:r>
          </a:p>
          <a:p>
            <a:pPr marL="457200" indent="-457200">
              <a:buFont typeface="Wingdings" panose="05000000000000000000" pitchFamily="2" charset="2"/>
              <a:buChar char="q"/>
            </a:pPr>
            <a:endParaRPr lang="tr-TR" sz="4000" dirty="0">
              <a:solidFill>
                <a:srgbClr val="000000"/>
              </a:solidFill>
            </a:endParaRPr>
          </a:p>
          <a:p>
            <a:endParaRPr lang="tr-TR" sz="1800" dirty="0">
              <a:solidFill>
                <a:srgbClr val="000000"/>
              </a:solidFill>
            </a:endParaRPr>
          </a:p>
        </p:txBody>
      </p:sp>
    </p:spTree>
    <p:extLst>
      <p:ext uri="{BB962C8B-B14F-4D97-AF65-F5344CB8AC3E}">
        <p14:creationId xmlns:p14="http://schemas.microsoft.com/office/powerpoint/2010/main" val="672109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47820"/>
            <a:ext cx="2039841" cy="1382232"/>
          </a:xfrm>
          <a:prstGeom prst="rect">
            <a:avLst/>
          </a:prstGeom>
        </p:spPr>
      </p:pic>
      <p:sp>
        <p:nvSpPr>
          <p:cNvPr id="6" name="Metin kutusu 5">
            <a:extLst>
              <a:ext uri="{FF2B5EF4-FFF2-40B4-BE49-F238E27FC236}">
                <a16:creationId xmlns:a16="http://schemas.microsoft.com/office/drawing/2014/main" id="{181EBCEB-468A-5A5F-3249-C9EF945B895F}"/>
              </a:ext>
            </a:extLst>
          </p:cNvPr>
          <p:cNvSpPr txBox="1"/>
          <p:nvPr/>
        </p:nvSpPr>
        <p:spPr>
          <a:xfrm>
            <a:off x="1097280" y="2416217"/>
            <a:ext cx="10058400" cy="3046988"/>
          </a:xfrm>
          <a:prstGeom prst="rect">
            <a:avLst/>
          </a:prstGeom>
          <a:noFill/>
        </p:spPr>
        <p:txBody>
          <a:bodyPr wrap="square">
            <a:spAutoFit/>
          </a:bodyPr>
          <a:lstStyle/>
          <a:p>
            <a:pPr marL="342900" indent="-342900" algn="just">
              <a:buClr>
                <a:srgbClr val="FF9900"/>
              </a:buClr>
              <a:buFont typeface="Wingdings" panose="05000000000000000000" pitchFamily="2" charset="2"/>
              <a:buChar char="q"/>
            </a:pPr>
            <a:r>
              <a:rPr lang="tr-TR" sz="2400" b="1" dirty="0">
                <a:solidFill>
                  <a:srgbClr val="000000"/>
                </a:solidFill>
              </a:rPr>
              <a:t>Temos International Healthcare </a:t>
            </a:r>
            <a:r>
              <a:rPr lang="tr-TR" sz="2400" b="1" dirty="0" err="1">
                <a:solidFill>
                  <a:srgbClr val="000000"/>
                </a:solidFill>
              </a:rPr>
              <a:t>Accreditation</a:t>
            </a:r>
            <a:r>
              <a:rPr lang="tr-TR" sz="2400" b="1" dirty="0">
                <a:solidFill>
                  <a:srgbClr val="000000"/>
                </a:solidFill>
              </a:rPr>
              <a:t> (TIHA), </a:t>
            </a:r>
            <a:r>
              <a:rPr lang="tr-TR" sz="2400" dirty="0">
                <a:solidFill>
                  <a:srgbClr val="000000"/>
                </a:solidFill>
              </a:rPr>
              <a:t>Standartları Geliştirme süreci, "Planla - Yap - Kontrol Et - Harekete Geç" ilkelerini takip ederek dört ana aşamaya ayrılmıştır</a:t>
            </a:r>
          </a:p>
          <a:p>
            <a:pPr marL="342900" indent="-342900" algn="just">
              <a:buClr>
                <a:srgbClr val="FF9900"/>
              </a:buClr>
              <a:buFont typeface="Wingdings" panose="05000000000000000000" pitchFamily="2" charset="2"/>
              <a:buChar char="q"/>
            </a:pPr>
            <a:r>
              <a:rPr lang="tr-TR" sz="2400" dirty="0">
                <a:solidFill>
                  <a:srgbClr val="000000"/>
                </a:solidFill>
              </a:rPr>
              <a:t>Temos hastane temizlik ve hijyen süreçlerini kapsamlı bir şekilde ele alan standartlar sunmaktadır</a:t>
            </a:r>
          </a:p>
          <a:p>
            <a:pPr marL="342900" indent="-342900" algn="just">
              <a:buClr>
                <a:srgbClr val="FF9900"/>
              </a:buClr>
              <a:buFont typeface="Wingdings" panose="05000000000000000000" pitchFamily="2" charset="2"/>
              <a:buChar char="q"/>
            </a:pPr>
            <a:r>
              <a:rPr lang="tr-TR" sz="2400" dirty="0">
                <a:solidFill>
                  <a:srgbClr val="000000"/>
                </a:solidFill>
              </a:rPr>
              <a:t>Bu standartlar, sağlık hizmetlerinin kalitesini artırmayı ve hasta güvenliğini sağlamayı hedefler</a:t>
            </a:r>
          </a:p>
          <a:p>
            <a:pPr marL="342900" indent="-342900" algn="just">
              <a:buClr>
                <a:srgbClr val="FF9900"/>
              </a:buClr>
              <a:buFont typeface="Wingdings" panose="05000000000000000000" pitchFamily="2" charset="2"/>
              <a:buChar char="q"/>
            </a:pPr>
            <a:endParaRPr lang="tr-TR" sz="2400" dirty="0">
              <a:solidFill>
                <a:srgbClr val="000000"/>
              </a:solidFill>
            </a:endParaRPr>
          </a:p>
        </p:txBody>
      </p:sp>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a:off x="1097280" y="286603"/>
            <a:ext cx="10058400" cy="1450757"/>
          </a:xfrm>
        </p:spPr>
        <p:txBody>
          <a:bodyPr>
            <a:normAutofit fontScale="90000"/>
          </a:bodyPr>
          <a:lstStyle/>
          <a:p>
            <a:r>
              <a:rPr lang="tr-TR" sz="5400" b="1" dirty="0">
                <a:solidFill>
                  <a:srgbClr val="5E67A0"/>
                </a:solidFill>
                <a:latin typeface="+mn-lt"/>
              </a:rPr>
              <a:t>TEMOS Hastane Temizlik Standartları </a:t>
            </a:r>
            <a:endParaRPr lang="en-GB" sz="5400" b="1" dirty="0">
              <a:solidFill>
                <a:srgbClr val="5E67A0"/>
              </a:solidFill>
              <a:latin typeface="+mn-lt"/>
            </a:endParaRPr>
          </a:p>
        </p:txBody>
      </p:sp>
    </p:spTree>
    <p:extLst>
      <p:ext uri="{BB962C8B-B14F-4D97-AF65-F5344CB8AC3E}">
        <p14:creationId xmlns:p14="http://schemas.microsoft.com/office/powerpoint/2010/main" val="68314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660B1-E1DA-DB46-C705-72298ED72AE1}"/>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E73E9C36-73B1-5C49-23EC-5CFCA4644E77}"/>
              </a:ext>
            </a:extLst>
          </p:cNvPr>
          <p:cNvPicPr>
            <a:picLocks noChangeAspect="1"/>
          </p:cNvPicPr>
          <p:nvPr/>
        </p:nvPicPr>
        <p:blipFill>
          <a:blip r:embed="rId2"/>
          <a:srcRect l="21985" r="19969"/>
          <a:stretch/>
        </p:blipFill>
        <p:spPr>
          <a:xfrm>
            <a:off x="10315431" y="84957"/>
            <a:ext cx="2039841" cy="1382232"/>
          </a:xfrm>
          <a:prstGeom prst="rect">
            <a:avLst/>
          </a:prstGeom>
        </p:spPr>
      </p:pic>
      <p:sp>
        <p:nvSpPr>
          <p:cNvPr id="2" name="Title 1">
            <a:extLst>
              <a:ext uri="{FF2B5EF4-FFF2-40B4-BE49-F238E27FC236}">
                <a16:creationId xmlns:a16="http://schemas.microsoft.com/office/drawing/2014/main" id="{4A94A597-4A82-524B-A3C1-17E39D1BF94B}"/>
              </a:ext>
            </a:extLst>
          </p:cNvPr>
          <p:cNvSpPr>
            <a:spLocks noGrp="1"/>
          </p:cNvSpPr>
          <p:nvPr>
            <p:ph type="title"/>
          </p:nvPr>
        </p:nvSpPr>
        <p:spPr>
          <a:xfrm>
            <a:off x="1693332" y="243214"/>
            <a:ext cx="5724056" cy="1413247"/>
          </a:xfrm>
        </p:spPr>
        <p:txBody>
          <a:bodyPr>
            <a:normAutofit fontScale="90000"/>
          </a:bodyPr>
          <a:lstStyle/>
          <a:p>
            <a:r>
              <a:rPr lang="tr-TR" sz="5400" b="1" dirty="0">
                <a:solidFill>
                  <a:srgbClr val="5E67A0"/>
                </a:solidFill>
                <a:latin typeface="+mn-lt"/>
              </a:rPr>
              <a:t>TEMOS  Hastane Temizlik Standartları </a:t>
            </a:r>
            <a:endParaRPr lang="en-GB" sz="5400" b="1" dirty="0">
              <a:solidFill>
                <a:srgbClr val="5E67A0"/>
              </a:solidFill>
              <a:latin typeface="+mn-lt"/>
            </a:endParaRPr>
          </a:p>
        </p:txBody>
      </p:sp>
      <p:sp>
        <p:nvSpPr>
          <p:cNvPr id="6" name="İçerik Yer Tutucusu 5">
            <a:extLst>
              <a:ext uri="{FF2B5EF4-FFF2-40B4-BE49-F238E27FC236}">
                <a16:creationId xmlns:a16="http://schemas.microsoft.com/office/drawing/2014/main" id="{03432805-EB60-8C6B-63FE-2BA351C186F9}"/>
              </a:ext>
            </a:extLst>
          </p:cNvPr>
          <p:cNvSpPr>
            <a:spLocks noGrp="1"/>
          </p:cNvSpPr>
          <p:nvPr>
            <p:ph idx="1"/>
          </p:nvPr>
        </p:nvSpPr>
        <p:spPr>
          <a:xfrm>
            <a:off x="1693332" y="1845734"/>
            <a:ext cx="9462347" cy="4023360"/>
          </a:xfrm>
        </p:spPr>
        <p:txBody>
          <a:bodyPr/>
          <a:lstStyle/>
          <a:p>
            <a:pPr>
              <a:buFont typeface="Wingdings" panose="05000000000000000000" pitchFamily="2" charset="2"/>
              <a:buChar char="q"/>
            </a:pPr>
            <a:r>
              <a:rPr lang="tr-TR" sz="2400" dirty="0">
                <a:solidFill>
                  <a:srgbClr val="000000"/>
                </a:solidFill>
              </a:rPr>
              <a:t>Dokümantasyon Taburculuk ve Takip</a:t>
            </a:r>
          </a:p>
          <a:p>
            <a:pPr>
              <a:buFont typeface="Wingdings" panose="05000000000000000000" pitchFamily="2" charset="2"/>
              <a:buChar char="q"/>
            </a:pPr>
            <a:r>
              <a:rPr lang="tr-TR" sz="2400" dirty="0">
                <a:solidFill>
                  <a:srgbClr val="000000"/>
                </a:solidFill>
              </a:rPr>
              <a:t>Harici Hizmet Sağlayıcıları ile İşbirliği</a:t>
            </a:r>
          </a:p>
          <a:p>
            <a:pPr>
              <a:buFont typeface="Wingdings" panose="05000000000000000000" pitchFamily="2" charset="2"/>
              <a:buChar char="q"/>
            </a:pPr>
            <a:r>
              <a:rPr lang="tr-TR" sz="2400" dirty="0">
                <a:solidFill>
                  <a:srgbClr val="000000"/>
                </a:solidFill>
              </a:rPr>
              <a:t>Daha Güvenli Kimyasallar</a:t>
            </a:r>
          </a:p>
          <a:p>
            <a:pPr>
              <a:buFont typeface="Wingdings" panose="05000000000000000000" pitchFamily="2" charset="2"/>
              <a:buChar char="q"/>
            </a:pPr>
            <a:r>
              <a:rPr lang="tr-TR" sz="2400" dirty="0">
                <a:solidFill>
                  <a:srgbClr val="000000"/>
                </a:solidFill>
              </a:rPr>
              <a:t>Tıbbi Ekipmanın Sterilizasyonu</a:t>
            </a:r>
          </a:p>
          <a:p>
            <a:pPr>
              <a:buFont typeface="Wingdings" panose="05000000000000000000" pitchFamily="2" charset="2"/>
              <a:buChar char="q"/>
            </a:pPr>
            <a:r>
              <a:rPr lang="tr-TR" sz="2400" dirty="0">
                <a:solidFill>
                  <a:srgbClr val="000000"/>
                </a:solidFill>
              </a:rPr>
              <a:t>Temizlik Hizmetleri ve Hijyen</a:t>
            </a:r>
          </a:p>
          <a:p>
            <a:pPr>
              <a:buFont typeface="Wingdings" panose="05000000000000000000" pitchFamily="2" charset="2"/>
              <a:buChar char="q"/>
            </a:pPr>
            <a:r>
              <a:rPr lang="tr-TR" sz="2400" dirty="0">
                <a:solidFill>
                  <a:srgbClr val="000000"/>
                </a:solidFill>
              </a:rPr>
              <a:t>Çamaşırhane Hizmetleri ve Ayakkabıların Temizlenmesi</a:t>
            </a:r>
          </a:p>
          <a:p>
            <a:pPr>
              <a:buFont typeface="Wingdings" panose="05000000000000000000" pitchFamily="2" charset="2"/>
              <a:buChar char="q"/>
            </a:pPr>
            <a:r>
              <a:rPr lang="tr-TR" sz="2400" dirty="0">
                <a:solidFill>
                  <a:srgbClr val="000000"/>
                </a:solidFill>
              </a:rPr>
              <a:t>Mutfak ve Gıda Depolama Tesisleri</a:t>
            </a:r>
          </a:p>
          <a:p>
            <a:pPr>
              <a:buFont typeface="Wingdings" panose="05000000000000000000" pitchFamily="2" charset="2"/>
              <a:buChar char="q"/>
            </a:pPr>
            <a:endParaRPr lang="tr-TR" dirty="0">
              <a:solidFill>
                <a:srgbClr val="000000"/>
              </a:solidFill>
            </a:endParaRPr>
          </a:p>
          <a:p>
            <a:pPr>
              <a:buFont typeface="Wingdings" panose="05000000000000000000" pitchFamily="2" charset="2"/>
              <a:buChar char="q"/>
            </a:pPr>
            <a:endParaRPr lang="tr-TR" dirty="0">
              <a:solidFill>
                <a:srgbClr val="000000"/>
              </a:solidFill>
            </a:endParaRPr>
          </a:p>
          <a:p>
            <a:pPr>
              <a:buFont typeface="Wingdings" panose="05000000000000000000" pitchFamily="2" charset="2"/>
              <a:buChar char="q"/>
            </a:pPr>
            <a:endParaRPr lang="tr-TR" dirty="0">
              <a:solidFill>
                <a:srgbClr val="000000"/>
              </a:solidFill>
            </a:endParaRPr>
          </a:p>
          <a:p>
            <a:pPr>
              <a:buFont typeface="Wingdings" panose="05000000000000000000" pitchFamily="2" charset="2"/>
              <a:buChar char="q"/>
            </a:pPr>
            <a:endParaRPr lang="tr-TR" dirty="0">
              <a:solidFill>
                <a:srgbClr val="000000"/>
              </a:solidFill>
            </a:endParaRPr>
          </a:p>
          <a:p>
            <a:pPr>
              <a:buFont typeface="Wingdings" panose="05000000000000000000" pitchFamily="2" charset="2"/>
              <a:buChar char="q"/>
            </a:pPr>
            <a:endParaRPr lang="tr-TR" dirty="0">
              <a:solidFill>
                <a:srgbClr val="000000"/>
              </a:solidFill>
            </a:endParaRPr>
          </a:p>
          <a:p>
            <a:pPr>
              <a:buFont typeface="Wingdings" panose="05000000000000000000" pitchFamily="2" charset="2"/>
              <a:buChar char="q"/>
            </a:pPr>
            <a:endParaRPr lang="tr-TR" dirty="0">
              <a:solidFill>
                <a:srgbClr val="000000"/>
              </a:solidFill>
            </a:endParaRPr>
          </a:p>
          <a:p>
            <a:pPr>
              <a:buFont typeface="Wingdings" panose="05000000000000000000" pitchFamily="2" charset="2"/>
              <a:buChar char="q"/>
            </a:pPr>
            <a:endParaRPr lang="tr-TR" dirty="0"/>
          </a:p>
        </p:txBody>
      </p:sp>
    </p:spTree>
    <p:extLst>
      <p:ext uri="{BB962C8B-B14F-4D97-AF65-F5344CB8AC3E}">
        <p14:creationId xmlns:p14="http://schemas.microsoft.com/office/powerpoint/2010/main" val="162591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47820"/>
            <a:ext cx="2039841" cy="1382232"/>
          </a:xfrm>
          <a:prstGeom prst="rect">
            <a:avLst/>
          </a:prstGeom>
        </p:spPr>
      </p:pic>
      <p:sp>
        <p:nvSpPr>
          <p:cNvPr id="6" name="Metin kutusu 5">
            <a:extLst>
              <a:ext uri="{FF2B5EF4-FFF2-40B4-BE49-F238E27FC236}">
                <a16:creationId xmlns:a16="http://schemas.microsoft.com/office/drawing/2014/main" id="{181EBCEB-468A-5A5F-3249-C9EF945B895F}"/>
              </a:ext>
            </a:extLst>
          </p:cNvPr>
          <p:cNvSpPr txBox="1"/>
          <p:nvPr/>
        </p:nvSpPr>
        <p:spPr>
          <a:xfrm>
            <a:off x="1097280" y="2416217"/>
            <a:ext cx="10058400" cy="1569660"/>
          </a:xfrm>
          <a:prstGeom prst="rect">
            <a:avLst/>
          </a:prstGeom>
          <a:noFill/>
        </p:spPr>
        <p:txBody>
          <a:bodyPr wrap="square">
            <a:spAutoFit/>
          </a:bodyPr>
          <a:lstStyle/>
          <a:p>
            <a:pPr marL="342900" indent="-342900" algn="just">
              <a:buClr>
                <a:srgbClr val="FF9900"/>
              </a:buClr>
              <a:buFont typeface="Wingdings" panose="05000000000000000000" pitchFamily="2" charset="2"/>
              <a:buChar char="q"/>
            </a:pPr>
            <a:r>
              <a:rPr lang="tr-TR" sz="2400" b="1" dirty="0">
                <a:solidFill>
                  <a:srgbClr val="000000"/>
                </a:solidFill>
              </a:rPr>
              <a:t>National </a:t>
            </a:r>
            <a:r>
              <a:rPr lang="tr-TR" sz="2400" b="1" dirty="0" err="1">
                <a:solidFill>
                  <a:srgbClr val="000000"/>
                </a:solidFill>
              </a:rPr>
              <a:t>Standards</a:t>
            </a:r>
            <a:r>
              <a:rPr lang="tr-TR" sz="2400" b="1" dirty="0">
                <a:solidFill>
                  <a:srgbClr val="000000"/>
                </a:solidFill>
              </a:rPr>
              <a:t> of Healthcare </a:t>
            </a:r>
            <a:r>
              <a:rPr lang="tr-TR" sz="2400" b="1" dirty="0" err="1">
                <a:solidFill>
                  <a:srgbClr val="000000"/>
                </a:solidFill>
              </a:rPr>
              <a:t>Cleanliness</a:t>
            </a:r>
            <a:r>
              <a:rPr lang="tr-TR" sz="2400" b="1" dirty="0">
                <a:solidFill>
                  <a:srgbClr val="000000"/>
                </a:solidFill>
              </a:rPr>
              <a:t> </a:t>
            </a:r>
            <a:r>
              <a:rPr lang="tr-TR" sz="2400" dirty="0">
                <a:solidFill>
                  <a:srgbClr val="000000"/>
                </a:solidFill>
              </a:rPr>
              <a:t>2025 (Ulusal Sağlık Temizliği Standartları 2025), İngiltere'deki tüm sağlık kuruluşları için temizlik ve hijyen süreçlerini belirleyen güncel bir kılavuzdur</a:t>
            </a:r>
          </a:p>
          <a:p>
            <a:pPr algn="just"/>
            <a:r>
              <a:rPr lang="tr-TR" sz="2400" dirty="0">
                <a:solidFill>
                  <a:srgbClr val="000000"/>
                </a:solidFill>
              </a:rPr>
              <a:t> </a:t>
            </a:r>
          </a:p>
        </p:txBody>
      </p:sp>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a:off x="1097280" y="286603"/>
            <a:ext cx="10058400" cy="1450757"/>
          </a:xfrm>
        </p:spPr>
        <p:txBody>
          <a:bodyPr>
            <a:normAutofit/>
          </a:bodyPr>
          <a:lstStyle/>
          <a:p>
            <a:r>
              <a:rPr lang="tr-TR" sz="5400" b="1" dirty="0">
                <a:solidFill>
                  <a:srgbClr val="5E67A0"/>
                </a:solidFill>
                <a:latin typeface="+mn-lt"/>
              </a:rPr>
              <a:t>NHS Hastane Temizlik Standartları </a:t>
            </a:r>
            <a:endParaRPr lang="en-GB" sz="5400" b="1" dirty="0">
              <a:solidFill>
                <a:srgbClr val="5E67A0"/>
              </a:solidFill>
              <a:latin typeface="+mn-lt"/>
            </a:endParaRPr>
          </a:p>
        </p:txBody>
      </p:sp>
    </p:spTree>
    <p:extLst>
      <p:ext uri="{BB962C8B-B14F-4D97-AF65-F5344CB8AC3E}">
        <p14:creationId xmlns:p14="http://schemas.microsoft.com/office/powerpoint/2010/main" val="3191716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315431" y="84957"/>
            <a:ext cx="2039841" cy="1382232"/>
          </a:xfrm>
          <a:prstGeom prst="rect">
            <a:avLst/>
          </a:prstGeom>
        </p:spPr>
      </p:pic>
      <p:sp>
        <p:nvSpPr>
          <p:cNvPr id="2" name="Title 1">
            <a:extLst>
              <a:ext uri="{FF2B5EF4-FFF2-40B4-BE49-F238E27FC236}">
                <a16:creationId xmlns:a16="http://schemas.microsoft.com/office/drawing/2014/main" id="{A1081AE6-75CF-A721-87EA-202CFB7E5A1A}"/>
              </a:ext>
            </a:extLst>
          </p:cNvPr>
          <p:cNvSpPr>
            <a:spLocks noGrp="1"/>
          </p:cNvSpPr>
          <p:nvPr>
            <p:ph type="title"/>
          </p:nvPr>
        </p:nvSpPr>
        <p:spPr>
          <a:xfrm>
            <a:off x="1654782" y="413452"/>
            <a:ext cx="8882434" cy="1118363"/>
          </a:xfrm>
        </p:spPr>
        <p:txBody>
          <a:bodyPr>
            <a:normAutofit fontScale="90000"/>
          </a:bodyPr>
          <a:lstStyle/>
          <a:p>
            <a:r>
              <a:rPr lang="tr-TR" sz="5400" b="1" dirty="0">
                <a:solidFill>
                  <a:srgbClr val="5E67A0"/>
                </a:solidFill>
                <a:latin typeface="+mn-lt"/>
              </a:rPr>
              <a:t>NHS  Hastane Temizlik Standartları </a:t>
            </a:r>
            <a:endParaRPr lang="en-GB" sz="5400" b="1" dirty="0">
              <a:solidFill>
                <a:srgbClr val="5E67A0"/>
              </a:solidFill>
              <a:latin typeface="+mn-lt"/>
            </a:endParaRPr>
          </a:p>
        </p:txBody>
      </p:sp>
      <p:graphicFrame>
        <p:nvGraphicFramePr>
          <p:cNvPr id="6" name="Tablo 5">
            <a:extLst>
              <a:ext uri="{FF2B5EF4-FFF2-40B4-BE49-F238E27FC236}">
                <a16:creationId xmlns:a16="http://schemas.microsoft.com/office/drawing/2014/main" id="{336C83DA-04A2-C230-B14F-07E7C748DB72}"/>
              </a:ext>
            </a:extLst>
          </p:cNvPr>
          <p:cNvGraphicFramePr>
            <a:graphicFrameLocks noGrp="1"/>
          </p:cNvGraphicFramePr>
          <p:nvPr>
            <p:extLst>
              <p:ext uri="{D42A27DB-BD31-4B8C-83A1-F6EECF244321}">
                <p14:modId xmlns:p14="http://schemas.microsoft.com/office/powerpoint/2010/main" val="3227530488"/>
              </p:ext>
            </p:extLst>
          </p:nvPr>
        </p:nvGraphicFramePr>
        <p:xfrm>
          <a:off x="1654782" y="1881794"/>
          <a:ext cx="8882435" cy="4129540"/>
        </p:xfrm>
        <a:graphic>
          <a:graphicData uri="http://schemas.openxmlformats.org/drawingml/2006/table">
            <a:tbl>
              <a:tblPr firstRow="1" bandRow="1">
                <a:tableStyleId>{69CF1AB2-1976-4502-BF36-3FF5EA218861}</a:tableStyleId>
              </a:tblPr>
              <a:tblGrid>
                <a:gridCol w="3809747">
                  <a:extLst>
                    <a:ext uri="{9D8B030D-6E8A-4147-A177-3AD203B41FA5}">
                      <a16:colId xmlns:a16="http://schemas.microsoft.com/office/drawing/2014/main" val="1221994038"/>
                    </a:ext>
                  </a:extLst>
                </a:gridCol>
                <a:gridCol w="5072688">
                  <a:extLst>
                    <a:ext uri="{9D8B030D-6E8A-4147-A177-3AD203B41FA5}">
                      <a16:colId xmlns:a16="http://schemas.microsoft.com/office/drawing/2014/main" val="3313118458"/>
                    </a:ext>
                  </a:extLst>
                </a:gridCol>
              </a:tblGrid>
              <a:tr h="1032385">
                <a:tc>
                  <a:txBody>
                    <a:bodyPr/>
                    <a:lstStyle/>
                    <a:p>
                      <a:r>
                        <a:rPr lang="tr-TR" sz="2000" b="1" dirty="0">
                          <a:solidFill>
                            <a:srgbClr val="000000"/>
                          </a:solidFill>
                        </a:rPr>
                        <a:t>Temizlik Hizmetleri ve Hijyen</a:t>
                      </a:r>
                    </a:p>
                  </a:txBody>
                  <a:tcPr anchor="ctr"/>
                </a:tc>
                <a:tc>
                  <a:txBody>
                    <a:bodyPr/>
                    <a:lstStyle/>
                    <a:p>
                      <a:pPr algn="just"/>
                      <a:r>
                        <a:rPr lang="tr-TR" sz="2000" b="0" dirty="0">
                          <a:solidFill>
                            <a:srgbClr val="000000"/>
                          </a:solidFill>
                        </a:rPr>
                        <a:t>Temizlik süreçlerinin etkinliği; görsel ve uygulama denetimleri, temizlik sıklığı ve risk kategorilerine göre sınıflandırma</a:t>
                      </a:r>
                    </a:p>
                  </a:txBody>
                  <a:tcPr anchor="ctr"/>
                </a:tc>
                <a:extLst>
                  <a:ext uri="{0D108BD9-81ED-4DB2-BD59-A6C34878D82A}">
                    <a16:rowId xmlns:a16="http://schemas.microsoft.com/office/drawing/2014/main" val="590009716"/>
                  </a:ext>
                </a:extLst>
              </a:tr>
              <a:tr h="1032385">
                <a:tc>
                  <a:txBody>
                    <a:bodyPr/>
                    <a:lstStyle/>
                    <a:p>
                      <a:r>
                        <a:rPr lang="tr-TR" sz="2000" b="1" dirty="0">
                          <a:solidFill>
                            <a:srgbClr val="000000"/>
                          </a:solidFill>
                        </a:rPr>
                        <a:t>Ambulans ve Ambulans Hizmetleri</a:t>
                      </a:r>
                    </a:p>
                  </a:txBody>
                  <a:tcPr anchor="ctr"/>
                </a:tc>
                <a:tc>
                  <a:txBody>
                    <a:bodyPr/>
                    <a:lstStyle/>
                    <a:p>
                      <a:pPr algn="just"/>
                      <a:r>
                        <a:rPr lang="tr-TR" sz="2000" b="0" u="none" strike="noStrike" kern="1200" dirty="0">
                          <a:solidFill>
                            <a:srgbClr val="000000"/>
                          </a:solidFill>
                          <a:effectLst/>
                        </a:rPr>
                        <a:t>Ambulanslar ve hasta taşıma araçlarının da temizlik kapsamına alınması, NHS tesislerinde standartların tutarlı uygulanması</a:t>
                      </a:r>
                      <a:endParaRPr lang="tr-TR" sz="2000" b="0" dirty="0">
                        <a:solidFill>
                          <a:srgbClr val="000000"/>
                        </a:solidFill>
                      </a:endParaRPr>
                    </a:p>
                  </a:txBody>
                  <a:tcPr anchor="ctr"/>
                </a:tc>
                <a:extLst>
                  <a:ext uri="{0D108BD9-81ED-4DB2-BD59-A6C34878D82A}">
                    <a16:rowId xmlns:a16="http://schemas.microsoft.com/office/drawing/2014/main" val="381638408"/>
                  </a:ext>
                </a:extLst>
              </a:tr>
              <a:tr h="1032385">
                <a:tc>
                  <a:txBody>
                    <a:bodyPr/>
                    <a:lstStyle/>
                    <a:p>
                      <a:r>
                        <a:rPr lang="tr-TR" sz="2000" b="1" u="none" strike="noStrike" kern="1200" dirty="0">
                          <a:solidFill>
                            <a:srgbClr val="000000"/>
                          </a:solidFill>
                          <a:effectLst/>
                        </a:rPr>
                        <a:t>Temizlik Değerlendirme ve Şeffaflık</a:t>
                      </a:r>
                      <a:endParaRPr lang="tr-TR" sz="2000" b="1" dirty="0">
                        <a:solidFill>
                          <a:srgbClr val="000000"/>
                        </a:solidFill>
                      </a:endParaRPr>
                    </a:p>
                  </a:txBody>
                  <a:tcPr anchor="ctr"/>
                </a:tc>
                <a:tc>
                  <a:txBody>
                    <a:bodyPr/>
                    <a:lstStyle/>
                    <a:p>
                      <a:pPr algn="just"/>
                      <a:r>
                        <a:rPr lang="tr-TR" sz="2000" b="0" u="none" strike="noStrike" kern="1200" dirty="0">
                          <a:solidFill>
                            <a:srgbClr val="000000"/>
                          </a:solidFill>
                          <a:effectLst/>
                        </a:rPr>
                        <a:t>Temizlik performansının yıldız derecelendirmesi, risk skorları ve elektronik denetim araçlarıyla değerlendirilmesi</a:t>
                      </a:r>
                      <a:endParaRPr lang="tr-TR" sz="2000" b="0" dirty="0">
                        <a:solidFill>
                          <a:srgbClr val="000000"/>
                        </a:solidFill>
                      </a:endParaRPr>
                    </a:p>
                  </a:txBody>
                  <a:tcPr anchor="ctr"/>
                </a:tc>
                <a:extLst>
                  <a:ext uri="{0D108BD9-81ED-4DB2-BD59-A6C34878D82A}">
                    <a16:rowId xmlns:a16="http://schemas.microsoft.com/office/drawing/2014/main" val="4021155789"/>
                  </a:ext>
                </a:extLst>
              </a:tr>
              <a:tr h="1032385">
                <a:tc>
                  <a:txBody>
                    <a:bodyPr/>
                    <a:lstStyle/>
                    <a:p>
                      <a:r>
                        <a:rPr lang="tr-TR" sz="2000" b="1" u="none" strike="noStrike" kern="1200" dirty="0">
                          <a:solidFill>
                            <a:srgbClr val="000000"/>
                          </a:solidFill>
                          <a:effectLst/>
                        </a:rPr>
                        <a:t>Genel Temizlik Politikaları</a:t>
                      </a:r>
                      <a:endParaRPr lang="tr-TR" sz="2000" b="1" dirty="0">
                        <a:solidFill>
                          <a:srgbClr val="000000"/>
                        </a:solidFill>
                      </a:endParaRPr>
                    </a:p>
                  </a:txBody>
                  <a:tcPr anchor="ctr"/>
                </a:tc>
                <a:tc>
                  <a:txBody>
                    <a:bodyPr/>
                    <a:lstStyle/>
                    <a:p>
                      <a:pPr algn="just"/>
                      <a:r>
                        <a:rPr lang="tr-TR" sz="2000" b="0" u="none" strike="noStrike" kern="1200" dirty="0">
                          <a:solidFill>
                            <a:srgbClr val="000000"/>
                          </a:solidFill>
                          <a:effectLst/>
                        </a:rPr>
                        <a:t>Stratejik planlama, temizlik politikalarının yazılı olarak belirlenmesi ve temizlik personelinin düzenli eğitimi ve farkındalığı</a:t>
                      </a:r>
                      <a:endParaRPr lang="tr-TR" sz="2000" dirty="0">
                        <a:solidFill>
                          <a:srgbClr val="000000"/>
                        </a:solidFill>
                      </a:endParaRPr>
                    </a:p>
                  </a:txBody>
                  <a:tcPr anchor="ctr"/>
                </a:tc>
                <a:extLst>
                  <a:ext uri="{0D108BD9-81ED-4DB2-BD59-A6C34878D82A}">
                    <a16:rowId xmlns:a16="http://schemas.microsoft.com/office/drawing/2014/main" val="855679375"/>
                  </a:ext>
                </a:extLst>
              </a:tr>
            </a:tbl>
          </a:graphicData>
        </a:graphic>
      </p:graphicFrame>
    </p:spTree>
    <p:extLst>
      <p:ext uri="{BB962C8B-B14F-4D97-AF65-F5344CB8AC3E}">
        <p14:creationId xmlns:p14="http://schemas.microsoft.com/office/powerpoint/2010/main" val="783918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1571A4E9-E17E-3934-CD02-F728926578DF}"/>
              </a:ext>
            </a:extLst>
          </p:cNvPr>
          <p:cNvPicPr>
            <a:picLocks noChangeAspect="1"/>
          </p:cNvPicPr>
          <p:nvPr/>
        </p:nvPicPr>
        <p:blipFill>
          <a:blip r:embed="rId2"/>
          <a:srcRect l="21985" r="19969"/>
          <a:stretch/>
        </p:blipFill>
        <p:spPr>
          <a:xfrm>
            <a:off x="9853592" y="136634"/>
            <a:ext cx="2039841" cy="1382232"/>
          </a:xfrm>
          <a:prstGeom prst="rect">
            <a:avLst/>
          </a:prstGeom>
        </p:spPr>
      </p:pic>
      <p:sp>
        <p:nvSpPr>
          <p:cNvPr id="5" name="Başlık 3">
            <a:extLst>
              <a:ext uri="{FF2B5EF4-FFF2-40B4-BE49-F238E27FC236}">
                <a16:creationId xmlns:a16="http://schemas.microsoft.com/office/drawing/2014/main" id="{64CEFECE-661A-CC8F-945E-AF7247F13E71}"/>
              </a:ext>
            </a:extLst>
          </p:cNvPr>
          <p:cNvSpPr txBox="1">
            <a:spLocks/>
          </p:cNvSpPr>
          <p:nvPr/>
        </p:nvSpPr>
        <p:spPr>
          <a:xfrm>
            <a:off x="1091933" y="2390273"/>
            <a:ext cx="10058400" cy="3227298"/>
          </a:xfrm>
          <a:prstGeom prst="rect">
            <a:avLst/>
          </a:prstGeom>
          <a:solidFill>
            <a:srgbClr val="636AA2"/>
          </a:solidFill>
          <a:scene3d>
            <a:camera prst="orthographicFront"/>
            <a:lightRig rig="threePt" dir="t"/>
          </a:scene3d>
          <a:sp3d>
            <a:bevelT w="501650" prst="coolSlant"/>
            <a:bevelB w="495300" h="50800" prst="softRound"/>
          </a:sp3d>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tr-TR" b="1" dirty="0">
                <a:solidFill>
                  <a:schemeClr val="bg1"/>
                </a:solidFill>
                <a:latin typeface="+mn-lt"/>
              </a:rPr>
              <a:t>ULUSAL STANDARTLAR</a:t>
            </a:r>
          </a:p>
        </p:txBody>
      </p:sp>
    </p:spTree>
    <p:extLst>
      <p:ext uri="{BB962C8B-B14F-4D97-AF65-F5344CB8AC3E}">
        <p14:creationId xmlns:p14="http://schemas.microsoft.com/office/powerpoint/2010/main" val="2130378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9871599" y="155977"/>
            <a:ext cx="2039841" cy="1382232"/>
          </a:xfrm>
          <a:prstGeom prst="rect">
            <a:avLst/>
          </a:prstGeom>
        </p:spPr>
      </p:pic>
      <p:sp>
        <p:nvSpPr>
          <p:cNvPr id="2" name="Title 1">
            <a:extLst>
              <a:ext uri="{FF2B5EF4-FFF2-40B4-BE49-F238E27FC236}">
                <a16:creationId xmlns:a16="http://schemas.microsoft.com/office/drawing/2014/main" id="{4953B137-6419-4B3A-019A-60836E49EFD2}"/>
              </a:ext>
            </a:extLst>
          </p:cNvPr>
          <p:cNvSpPr>
            <a:spLocks noGrp="1"/>
          </p:cNvSpPr>
          <p:nvPr>
            <p:ph type="title"/>
          </p:nvPr>
        </p:nvSpPr>
        <p:spPr>
          <a:xfrm>
            <a:off x="1097280" y="286603"/>
            <a:ext cx="10058400" cy="1450757"/>
          </a:xfrm>
        </p:spPr>
        <p:txBody>
          <a:bodyPr>
            <a:normAutofit fontScale="90000"/>
          </a:bodyPr>
          <a:lstStyle/>
          <a:p>
            <a:r>
              <a:rPr lang="tr-TR" sz="5400" b="1" dirty="0">
                <a:solidFill>
                  <a:srgbClr val="7030A0"/>
                </a:solidFill>
                <a:latin typeface="+mn-lt"/>
              </a:rPr>
              <a:t>TÜSKA Sağlıkta Akreditasyon Standartları Kapsamında Temizlik</a:t>
            </a:r>
            <a:endParaRPr lang="en-GB" sz="5400" b="1" dirty="0">
              <a:solidFill>
                <a:srgbClr val="7030A0"/>
              </a:solidFill>
              <a:latin typeface="+mn-lt"/>
            </a:endParaRPr>
          </a:p>
        </p:txBody>
      </p:sp>
      <p:graphicFrame>
        <p:nvGraphicFramePr>
          <p:cNvPr id="8" name="İçerik Yer Tutucusu 4">
            <a:extLst>
              <a:ext uri="{FF2B5EF4-FFF2-40B4-BE49-F238E27FC236}">
                <a16:creationId xmlns:a16="http://schemas.microsoft.com/office/drawing/2014/main" id="{C4E2EB32-45E6-D188-9828-84B3EFFC1B3D}"/>
              </a:ext>
            </a:extLst>
          </p:cNvPr>
          <p:cNvGraphicFramePr>
            <a:graphicFrameLocks noGrp="1"/>
          </p:cNvGraphicFramePr>
          <p:nvPr>
            <p:ph idx="1"/>
            <p:extLst>
              <p:ext uri="{D42A27DB-BD31-4B8C-83A1-F6EECF244321}">
                <p14:modId xmlns:p14="http://schemas.microsoft.com/office/powerpoint/2010/main" val="836321385"/>
              </p:ext>
            </p:extLst>
          </p:nvPr>
        </p:nvGraphicFramePr>
        <p:xfrm>
          <a:off x="1198346" y="1737360"/>
          <a:ext cx="9856267" cy="4073129"/>
        </p:xfrm>
        <a:graphic>
          <a:graphicData uri="http://schemas.openxmlformats.org/drawingml/2006/table">
            <a:tbl>
              <a:tblPr firstRow="1" bandRow="1">
                <a:tableStyleId>{5C22544A-7EE6-4342-B048-85BDC9FD1C3A}</a:tableStyleId>
              </a:tblPr>
              <a:tblGrid>
                <a:gridCol w="2153191">
                  <a:extLst>
                    <a:ext uri="{9D8B030D-6E8A-4147-A177-3AD203B41FA5}">
                      <a16:colId xmlns:a16="http://schemas.microsoft.com/office/drawing/2014/main" val="679490865"/>
                    </a:ext>
                  </a:extLst>
                </a:gridCol>
                <a:gridCol w="1925769">
                  <a:extLst>
                    <a:ext uri="{9D8B030D-6E8A-4147-A177-3AD203B41FA5}">
                      <a16:colId xmlns:a16="http://schemas.microsoft.com/office/drawing/2014/main" val="374296341"/>
                    </a:ext>
                  </a:extLst>
                </a:gridCol>
                <a:gridCol w="1925769">
                  <a:extLst>
                    <a:ext uri="{9D8B030D-6E8A-4147-A177-3AD203B41FA5}">
                      <a16:colId xmlns:a16="http://schemas.microsoft.com/office/drawing/2014/main" val="2400335256"/>
                    </a:ext>
                  </a:extLst>
                </a:gridCol>
                <a:gridCol w="1925769">
                  <a:extLst>
                    <a:ext uri="{9D8B030D-6E8A-4147-A177-3AD203B41FA5}">
                      <a16:colId xmlns:a16="http://schemas.microsoft.com/office/drawing/2014/main" val="2351354"/>
                    </a:ext>
                  </a:extLst>
                </a:gridCol>
                <a:gridCol w="1925769">
                  <a:extLst>
                    <a:ext uri="{9D8B030D-6E8A-4147-A177-3AD203B41FA5}">
                      <a16:colId xmlns:a16="http://schemas.microsoft.com/office/drawing/2014/main" val="2085064366"/>
                    </a:ext>
                  </a:extLst>
                </a:gridCol>
              </a:tblGrid>
              <a:tr h="12945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2400" dirty="0"/>
                        <a:t>SAS ADSH</a:t>
                      </a:r>
                    </a:p>
                    <a:p>
                      <a:endParaRPr lang="tr-TR"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2400" dirty="0"/>
                        <a:t>SAS Ayaktan Sağlık Hizmetleri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2400" dirty="0"/>
                        <a:t>SAS Laboratuvar</a:t>
                      </a:r>
                    </a:p>
                    <a:p>
                      <a:endParaRPr lang="tr-TR"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2400" dirty="0"/>
                        <a:t>SAS Hemodiyaliz</a:t>
                      </a:r>
                    </a:p>
                    <a:p>
                      <a:endParaRPr lang="tr-TR"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2400" dirty="0"/>
                        <a:t>SAS Hastane</a:t>
                      </a:r>
                    </a:p>
                    <a:p>
                      <a:endParaRPr lang="tr-TR" sz="2400" dirty="0"/>
                    </a:p>
                  </a:txBody>
                  <a:tcPr/>
                </a:tc>
                <a:extLst>
                  <a:ext uri="{0D108BD9-81ED-4DB2-BD59-A6C34878D82A}">
                    <a16:rowId xmlns:a16="http://schemas.microsoft.com/office/drawing/2014/main" val="3844400100"/>
                  </a:ext>
                </a:extLst>
              </a:tr>
              <a:tr h="2778531">
                <a:tc gridSpan="5">
                  <a:txBody>
                    <a:bodyPr/>
                    <a:lstStyle/>
                    <a:p>
                      <a:pPr marL="342900" indent="-342900" algn="ctr">
                        <a:buFont typeface="+mj-lt"/>
                        <a:buAutoNum type="arabicPeriod"/>
                      </a:pPr>
                      <a:r>
                        <a:rPr lang="tr-TR" sz="2400" b="1" dirty="0">
                          <a:solidFill>
                            <a:srgbClr val="000000"/>
                          </a:solidFill>
                        </a:rPr>
                        <a:t>Yönetim ve Organizasyon</a:t>
                      </a:r>
                    </a:p>
                    <a:p>
                      <a:pPr marL="342900" indent="-342900" algn="ctr">
                        <a:buFont typeface="+mj-lt"/>
                        <a:buAutoNum type="arabicPeriod"/>
                      </a:pPr>
                      <a:r>
                        <a:rPr lang="tr-TR" sz="2400" b="1" dirty="0">
                          <a:solidFill>
                            <a:srgbClr val="000000"/>
                          </a:solidFill>
                        </a:rPr>
                        <a:t>Performans Ölçümü ve Kalite İyileştirme</a:t>
                      </a:r>
                    </a:p>
                    <a:p>
                      <a:pPr marL="342900" indent="-342900" algn="ctr">
                        <a:buFont typeface="+mj-lt"/>
                        <a:buAutoNum type="arabicPeriod"/>
                      </a:pPr>
                      <a:r>
                        <a:rPr lang="tr-TR" sz="2400" b="1" dirty="0">
                          <a:solidFill>
                            <a:srgbClr val="000000"/>
                          </a:solidFill>
                        </a:rPr>
                        <a:t>Sağlıklı Çalışma Yaşamı</a:t>
                      </a:r>
                    </a:p>
                    <a:p>
                      <a:pPr marL="342900" indent="-342900" algn="ctr">
                        <a:buFont typeface="+mj-lt"/>
                        <a:buAutoNum type="arabicPeriod"/>
                      </a:pPr>
                      <a:r>
                        <a:rPr lang="tr-TR" sz="2400" b="1" dirty="0">
                          <a:solidFill>
                            <a:srgbClr val="000000"/>
                          </a:solidFill>
                        </a:rPr>
                        <a:t>Hasta Deneyimi</a:t>
                      </a:r>
                    </a:p>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lang="tr-TR" sz="2400" b="1" kern="1200" dirty="0">
                          <a:solidFill>
                            <a:srgbClr val="000000"/>
                          </a:solidFill>
                          <a:effectLst/>
                        </a:rPr>
                        <a:t>Sağlık Hizmetleri</a:t>
                      </a:r>
                    </a:p>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lang="tr-TR" sz="2400" b="1" kern="1200" dirty="0">
                          <a:solidFill>
                            <a:srgbClr val="000000"/>
                          </a:solidFill>
                          <a:effectLst/>
                        </a:rPr>
                        <a:t>Otelcilik Hizmetleri</a:t>
                      </a:r>
                    </a:p>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lang="tr-TR" sz="2400" b="1" kern="1200" dirty="0">
                          <a:solidFill>
                            <a:srgbClr val="000000"/>
                          </a:solidFill>
                          <a:effectLst/>
                        </a:rPr>
                        <a:t>Acil Durum Yönetimi</a:t>
                      </a:r>
                      <a:endParaRPr lang="tr-TR" sz="2400" b="1" dirty="0">
                        <a:solidFill>
                          <a:srgbClr val="000000"/>
                        </a:solidFill>
                      </a:endParaRPr>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617012364"/>
                  </a:ext>
                </a:extLst>
              </a:tr>
            </a:tbl>
          </a:graphicData>
        </a:graphic>
      </p:graphicFrame>
    </p:spTree>
    <p:extLst>
      <p:ext uri="{BB962C8B-B14F-4D97-AF65-F5344CB8AC3E}">
        <p14:creationId xmlns:p14="http://schemas.microsoft.com/office/powerpoint/2010/main" val="100177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DF444E3-F94D-2860-0980-A300E0B53662}"/>
              </a:ext>
            </a:extLst>
          </p:cNvPr>
          <p:cNvPicPr>
            <a:picLocks noChangeAspect="1"/>
          </p:cNvPicPr>
          <p:nvPr/>
        </p:nvPicPr>
        <p:blipFill>
          <a:blip r:embed="rId2"/>
          <a:srcRect l="21985" r="19969"/>
          <a:stretch/>
        </p:blipFill>
        <p:spPr>
          <a:xfrm>
            <a:off x="10022926" y="111234"/>
            <a:ext cx="2039841" cy="1382232"/>
          </a:xfrm>
          <a:prstGeom prst="rect">
            <a:avLst/>
          </a:prstGeom>
        </p:spPr>
      </p:pic>
      <p:graphicFrame>
        <p:nvGraphicFramePr>
          <p:cNvPr id="2" name="Tablo 1">
            <a:extLst>
              <a:ext uri="{FF2B5EF4-FFF2-40B4-BE49-F238E27FC236}">
                <a16:creationId xmlns:a16="http://schemas.microsoft.com/office/drawing/2014/main" id="{B8507AD3-65EB-8FBD-4805-A7229812EF1C}"/>
              </a:ext>
            </a:extLst>
          </p:cNvPr>
          <p:cNvGraphicFramePr>
            <a:graphicFrameLocks noGrp="1"/>
          </p:cNvGraphicFramePr>
          <p:nvPr>
            <p:extLst>
              <p:ext uri="{D42A27DB-BD31-4B8C-83A1-F6EECF244321}">
                <p14:modId xmlns:p14="http://schemas.microsoft.com/office/powerpoint/2010/main" val="338106852"/>
              </p:ext>
            </p:extLst>
          </p:nvPr>
        </p:nvGraphicFramePr>
        <p:xfrm>
          <a:off x="220136" y="414866"/>
          <a:ext cx="10075331" cy="5725611"/>
        </p:xfrm>
        <a:graphic>
          <a:graphicData uri="http://schemas.openxmlformats.org/drawingml/2006/table">
            <a:tbl>
              <a:tblPr firstRow="1" bandRow="1">
                <a:tableStyleId>{B301B821-A1FF-4177-AEE7-76D212191A09}</a:tableStyleId>
              </a:tblPr>
              <a:tblGrid>
                <a:gridCol w="493421">
                  <a:extLst>
                    <a:ext uri="{9D8B030D-6E8A-4147-A177-3AD203B41FA5}">
                      <a16:colId xmlns:a16="http://schemas.microsoft.com/office/drawing/2014/main" val="2604912014"/>
                    </a:ext>
                  </a:extLst>
                </a:gridCol>
                <a:gridCol w="2079591">
                  <a:extLst>
                    <a:ext uri="{9D8B030D-6E8A-4147-A177-3AD203B41FA5}">
                      <a16:colId xmlns:a16="http://schemas.microsoft.com/office/drawing/2014/main" val="741134323"/>
                    </a:ext>
                  </a:extLst>
                </a:gridCol>
                <a:gridCol w="2112912">
                  <a:extLst>
                    <a:ext uri="{9D8B030D-6E8A-4147-A177-3AD203B41FA5}">
                      <a16:colId xmlns:a16="http://schemas.microsoft.com/office/drawing/2014/main" val="2274511182"/>
                    </a:ext>
                  </a:extLst>
                </a:gridCol>
                <a:gridCol w="1967297">
                  <a:extLst>
                    <a:ext uri="{9D8B030D-6E8A-4147-A177-3AD203B41FA5}">
                      <a16:colId xmlns:a16="http://schemas.microsoft.com/office/drawing/2014/main" val="2346176929"/>
                    </a:ext>
                  </a:extLst>
                </a:gridCol>
                <a:gridCol w="1711055">
                  <a:extLst>
                    <a:ext uri="{9D8B030D-6E8A-4147-A177-3AD203B41FA5}">
                      <a16:colId xmlns:a16="http://schemas.microsoft.com/office/drawing/2014/main" val="530992177"/>
                    </a:ext>
                  </a:extLst>
                </a:gridCol>
                <a:gridCol w="1711055">
                  <a:extLst>
                    <a:ext uri="{9D8B030D-6E8A-4147-A177-3AD203B41FA5}">
                      <a16:colId xmlns:a16="http://schemas.microsoft.com/office/drawing/2014/main" val="209766999"/>
                    </a:ext>
                  </a:extLst>
                </a:gridCol>
              </a:tblGrid>
              <a:tr h="370041">
                <a:tc>
                  <a:txBody>
                    <a:bodyPr/>
                    <a:lstStyle/>
                    <a:p>
                      <a:pPr>
                        <a:lnSpc>
                          <a:spcPct val="100000"/>
                        </a:lnSpc>
                        <a:spcAft>
                          <a:spcPts val="1000"/>
                        </a:spcAft>
                        <a:buNone/>
                      </a:pPr>
                      <a:endParaRPr lang="tr-TR" sz="1500" dirty="0">
                        <a:solidFill>
                          <a:srgbClr val="000000"/>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0000"/>
                        </a:lnSpc>
                        <a:spcAft>
                          <a:spcPts val="1000"/>
                        </a:spcAft>
                        <a:buNone/>
                      </a:pPr>
                      <a:r>
                        <a:rPr lang="en-US" sz="1200" b="1" dirty="0">
                          <a:solidFill>
                            <a:srgbClr val="000000"/>
                          </a:solidFill>
                          <a:effectLst/>
                        </a:rPr>
                        <a:t>SAS </a:t>
                      </a:r>
                      <a:r>
                        <a:rPr lang="en-US" sz="1200" b="1" dirty="0" err="1">
                          <a:solidFill>
                            <a:srgbClr val="000000"/>
                          </a:solidFill>
                          <a:effectLst/>
                        </a:rPr>
                        <a:t>Hastane</a:t>
                      </a:r>
                      <a:endParaRPr lang="tr-TR" sz="1200" b="1" dirty="0">
                        <a:solidFill>
                          <a:srgbClr val="000000"/>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0000"/>
                        </a:lnSpc>
                        <a:spcAft>
                          <a:spcPts val="1000"/>
                        </a:spcAft>
                        <a:buNone/>
                      </a:pPr>
                      <a:r>
                        <a:rPr lang="en-US" sz="1200" b="1" dirty="0">
                          <a:solidFill>
                            <a:srgbClr val="000000"/>
                          </a:solidFill>
                          <a:effectLst/>
                        </a:rPr>
                        <a:t>SAS ADSH</a:t>
                      </a:r>
                      <a:endParaRPr lang="tr-TR" sz="1200" b="1" dirty="0">
                        <a:solidFill>
                          <a:srgbClr val="000000"/>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0000"/>
                        </a:lnSpc>
                        <a:spcAft>
                          <a:spcPts val="1000"/>
                        </a:spcAft>
                        <a:buNone/>
                      </a:pPr>
                      <a:r>
                        <a:rPr lang="en-US" sz="1200" b="1" dirty="0">
                          <a:solidFill>
                            <a:srgbClr val="000000"/>
                          </a:solidFill>
                          <a:effectLst/>
                        </a:rPr>
                        <a:t>SAS </a:t>
                      </a:r>
                      <a:r>
                        <a:rPr lang="en-US" sz="1200" b="1" dirty="0" err="1">
                          <a:solidFill>
                            <a:srgbClr val="000000"/>
                          </a:solidFill>
                          <a:effectLst/>
                        </a:rPr>
                        <a:t>Hemodiyaliz</a:t>
                      </a:r>
                      <a:endParaRPr lang="tr-TR" sz="1200" b="1" dirty="0">
                        <a:solidFill>
                          <a:srgbClr val="000000"/>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0000"/>
                        </a:lnSpc>
                        <a:spcAft>
                          <a:spcPts val="1000"/>
                        </a:spcAft>
                        <a:buNone/>
                      </a:pPr>
                      <a:r>
                        <a:rPr lang="en-US" sz="1200" b="1" dirty="0">
                          <a:solidFill>
                            <a:srgbClr val="000000"/>
                          </a:solidFill>
                          <a:effectLst/>
                        </a:rPr>
                        <a:t>SAS </a:t>
                      </a:r>
                      <a:r>
                        <a:rPr lang="en-US" sz="1200" b="1" dirty="0" err="1">
                          <a:solidFill>
                            <a:srgbClr val="000000"/>
                          </a:solidFill>
                          <a:effectLst/>
                        </a:rPr>
                        <a:t>Laboratuvar</a:t>
                      </a:r>
                      <a:endParaRPr lang="tr-TR" sz="1200" b="1" dirty="0">
                        <a:solidFill>
                          <a:srgbClr val="000000"/>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00000"/>
                        </a:lnSpc>
                        <a:spcAft>
                          <a:spcPts val="1000"/>
                        </a:spcAft>
                        <a:buNone/>
                      </a:pPr>
                      <a:r>
                        <a:rPr lang="en-US" sz="1200" b="1" dirty="0">
                          <a:solidFill>
                            <a:srgbClr val="000000"/>
                          </a:solidFill>
                          <a:effectLst/>
                        </a:rPr>
                        <a:t>SAS </a:t>
                      </a:r>
                      <a:r>
                        <a:rPr lang="en-US" sz="1200" b="1" dirty="0" err="1">
                          <a:solidFill>
                            <a:srgbClr val="000000"/>
                          </a:solidFill>
                          <a:effectLst/>
                        </a:rPr>
                        <a:t>Ayaktan</a:t>
                      </a:r>
                      <a:r>
                        <a:rPr lang="en-US" sz="1200" b="1" dirty="0">
                          <a:solidFill>
                            <a:srgbClr val="000000"/>
                          </a:solidFill>
                          <a:effectLst/>
                        </a:rPr>
                        <a:t> </a:t>
                      </a:r>
                      <a:r>
                        <a:rPr lang="en-US" sz="1200" b="1" dirty="0" err="1">
                          <a:solidFill>
                            <a:srgbClr val="000000"/>
                          </a:solidFill>
                          <a:effectLst/>
                        </a:rPr>
                        <a:t>Sağlık</a:t>
                      </a:r>
                      <a:r>
                        <a:rPr lang="en-US" sz="1200" b="1" dirty="0">
                          <a:solidFill>
                            <a:srgbClr val="000000"/>
                          </a:solidFill>
                          <a:effectLst/>
                        </a:rPr>
                        <a:t> </a:t>
                      </a:r>
                      <a:r>
                        <a:rPr lang="en-US" sz="1200" b="1" dirty="0" err="1">
                          <a:solidFill>
                            <a:srgbClr val="000000"/>
                          </a:solidFill>
                          <a:effectLst/>
                        </a:rPr>
                        <a:t>Hizmeti</a:t>
                      </a:r>
                      <a:endParaRPr lang="tr-TR" sz="1200" b="1" dirty="0">
                        <a:solidFill>
                          <a:srgbClr val="000000"/>
                        </a:solidFill>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28997402"/>
                  </a:ext>
                </a:extLst>
              </a:tr>
              <a:tr h="2448938">
                <a:tc>
                  <a:txBody>
                    <a:bodyPr/>
                    <a:lstStyle/>
                    <a:p>
                      <a:pPr algn="ctr">
                        <a:lnSpc>
                          <a:spcPct val="100000"/>
                        </a:lnSpc>
                      </a:pPr>
                      <a:r>
                        <a:rPr lang="tr-TR" sz="1500" b="1" dirty="0">
                          <a:solidFill>
                            <a:srgbClr val="000000"/>
                          </a:solidFill>
                        </a:rPr>
                        <a:t>Sağlık Hizmetleri</a:t>
                      </a:r>
                    </a:p>
                    <a:p>
                      <a:pPr algn="ctr">
                        <a:lnSpc>
                          <a:spcPct val="100000"/>
                        </a:lnSpc>
                      </a:pPr>
                      <a:endParaRPr lang="tr-TR" sz="1500" b="1" dirty="0">
                        <a:solidFill>
                          <a:srgbClr val="000000"/>
                        </a:solidFill>
                        <a:latin typeface="+mn-lt"/>
                        <a:cs typeface="Times New Roman" panose="02020603050405020304" pitchFamily="18" charset="0"/>
                      </a:endParaRPr>
                    </a:p>
                  </a:txBody>
                  <a:tcPr vert="vert270"/>
                </a:tc>
                <a:tc>
                  <a:txBody>
                    <a:bodyPr/>
                    <a:lstStyle/>
                    <a:p>
                      <a:pPr algn="ctr">
                        <a:lnSpc>
                          <a:spcPct val="100000"/>
                        </a:lnSpc>
                      </a:pPr>
                      <a:r>
                        <a:rPr lang="tr-TR" sz="1200" kern="1200" dirty="0">
                          <a:solidFill>
                            <a:srgbClr val="000000"/>
                          </a:solidFill>
                          <a:effectLst/>
                        </a:rPr>
                        <a:t>17. Enfeksiyonların Kontrolü ve Önlenmesi</a:t>
                      </a:r>
                    </a:p>
                    <a:p>
                      <a:pPr algn="ctr">
                        <a:lnSpc>
                          <a:spcPct val="100000"/>
                        </a:lnSpc>
                      </a:pPr>
                      <a:r>
                        <a:rPr lang="tr-TR" sz="1200" kern="1200" dirty="0">
                          <a:solidFill>
                            <a:srgbClr val="000000"/>
                          </a:solidFill>
                          <a:effectLst/>
                        </a:rPr>
                        <a:t>18. Sterilizasyon Yönetimi</a:t>
                      </a:r>
                    </a:p>
                    <a:p>
                      <a:pPr algn="ctr">
                        <a:lnSpc>
                          <a:spcPct val="100000"/>
                        </a:lnSpc>
                      </a:pPr>
                      <a:r>
                        <a:rPr lang="tr-TR" sz="1200" kern="1200" dirty="0">
                          <a:solidFill>
                            <a:srgbClr val="000000"/>
                          </a:solidFill>
                          <a:effectLst/>
                        </a:rPr>
                        <a:t>19. İlaç Yönetimi</a:t>
                      </a:r>
                    </a:p>
                    <a:p>
                      <a:pPr algn="ctr">
                        <a:lnSpc>
                          <a:spcPct val="100000"/>
                        </a:lnSpc>
                      </a:pPr>
                      <a:r>
                        <a:rPr lang="tr-TR" sz="1200" kern="1200" dirty="0">
                          <a:solidFill>
                            <a:srgbClr val="000000"/>
                          </a:solidFill>
                          <a:effectLst/>
                        </a:rPr>
                        <a:t>20.Transfüzyon Yönetimi</a:t>
                      </a:r>
                    </a:p>
                    <a:p>
                      <a:pPr algn="ctr">
                        <a:lnSpc>
                          <a:spcPct val="100000"/>
                        </a:lnSpc>
                      </a:pPr>
                      <a:r>
                        <a:rPr lang="tr-TR" sz="1200" kern="1200" dirty="0">
                          <a:solidFill>
                            <a:srgbClr val="000000"/>
                          </a:solidFill>
                          <a:effectLst/>
                        </a:rPr>
                        <a:t>21. Hasta Bakımı</a:t>
                      </a:r>
                    </a:p>
                    <a:p>
                      <a:pPr algn="ctr">
                        <a:lnSpc>
                          <a:spcPct val="100000"/>
                        </a:lnSpc>
                      </a:pPr>
                      <a:r>
                        <a:rPr lang="tr-TR" sz="1200" kern="1200" dirty="0">
                          <a:solidFill>
                            <a:srgbClr val="000000"/>
                          </a:solidFill>
                          <a:effectLst/>
                        </a:rPr>
                        <a:t>22. Radyasyon Güvenliği</a:t>
                      </a:r>
                    </a:p>
                    <a:p>
                      <a:pPr algn="ctr">
                        <a:lnSpc>
                          <a:spcPct val="100000"/>
                        </a:lnSpc>
                      </a:pPr>
                      <a:r>
                        <a:rPr lang="tr-TR" sz="1200" kern="1200" dirty="0">
                          <a:solidFill>
                            <a:srgbClr val="000000"/>
                          </a:solidFill>
                          <a:effectLst/>
                        </a:rPr>
                        <a:t>23. Laboratuvarı Hizmetleri</a:t>
                      </a:r>
                    </a:p>
                    <a:p>
                      <a:pPr algn="ctr">
                        <a:lnSpc>
                          <a:spcPct val="100000"/>
                        </a:lnSpc>
                      </a:pPr>
                      <a:r>
                        <a:rPr lang="tr-TR" sz="1200" kern="1200" dirty="0">
                          <a:solidFill>
                            <a:srgbClr val="000000"/>
                          </a:solidFill>
                          <a:effectLst/>
                        </a:rPr>
                        <a:t>24. Güvenli Cerrahi</a:t>
                      </a:r>
                    </a:p>
                    <a:p>
                      <a:pPr algn="ctr">
                        <a:lnSpc>
                          <a:spcPct val="100000"/>
                        </a:lnSpc>
                      </a:pPr>
                      <a:r>
                        <a:rPr lang="tr-TR" sz="1200" kern="1200" dirty="0">
                          <a:solidFill>
                            <a:srgbClr val="000000"/>
                          </a:solidFill>
                          <a:effectLst/>
                        </a:rPr>
                        <a:t>25. Acil sağlık Hizmetleri</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6. Enfeksiyonların Kontrolü ve Önlenmesi</a:t>
                      </a:r>
                    </a:p>
                    <a:p>
                      <a:pPr algn="ctr">
                        <a:lnSpc>
                          <a:spcPct val="100000"/>
                        </a:lnSpc>
                        <a:buNone/>
                      </a:pPr>
                      <a:r>
                        <a:rPr lang="tr-TR" sz="1200" dirty="0">
                          <a:solidFill>
                            <a:srgbClr val="000000"/>
                          </a:solidFill>
                          <a:effectLst/>
                        </a:rPr>
                        <a:t>17. Sterilizasyon Yönetimi</a:t>
                      </a:r>
                    </a:p>
                    <a:p>
                      <a:pPr algn="ctr">
                        <a:lnSpc>
                          <a:spcPct val="100000"/>
                        </a:lnSpc>
                        <a:buNone/>
                      </a:pPr>
                      <a:r>
                        <a:rPr lang="tr-TR" sz="1200" dirty="0">
                          <a:solidFill>
                            <a:srgbClr val="000000"/>
                          </a:solidFill>
                          <a:effectLst/>
                        </a:rPr>
                        <a:t>18. İlaç Yönetimi</a:t>
                      </a:r>
                    </a:p>
                    <a:p>
                      <a:pPr algn="ctr">
                        <a:lnSpc>
                          <a:spcPct val="100000"/>
                        </a:lnSpc>
                        <a:buNone/>
                      </a:pPr>
                      <a:r>
                        <a:rPr lang="tr-TR" sz="1200" dirty="0">
                          <a:solidFill>
                            <a:srgbClr val="000000"/>
                          </a:solidFill>
                          <a:effectLst/>
                        </a:rPr>
                        <a:t>19. Hasta Bakımı</a:t>
                      </a:r>
                    </a:p>
                    <a:p>
                      <a:pPr algn="ctr">
                        <a:lnSpc>
                          <a:spcPct val="100000"/>
                        </a:lnSpc>
                        <a:buNone/>
                      </a:pPr>
                      <a:r>
                        <a:rPr lang="tr-TR" sz="1200" dirty="0">
                          <a:solidFill>
                            <a:srgbClr val="000000"/>
                          </a:solidFill>
                          <a:effectLst/>
                        </a:rPr>
                        <a:t>20. Radyasyon Güvenliği</a:t>
                      </a:r>
                    </a:p>
                    <a:p>
                      <a:pPr algn="ctr">
                        <a:lnSpc>
                          <a:spcPct val="100000"/>
                        </a:lnSpc>
                        <a:buNone/>
                      </a:pPr>
                      <a:r>
                        <a:rPr lang="tr-TR" sz="1200" dirty="0">
                          <a:solidFill>
                            <a:srgbClr val="000000"/>
                          </a:solidFill>
                          <a:effectLst/>
                        </a:rPr>
                        <a:t>21. Protez Laboratuvarı Hizmetleri</a:t>
                      </a:r>
                    </a:p>
                    <a:p>
                      <a:pPr algn="ctr">
                        <a:lnSpc>
                          <a:spcPct val="100000"/>
                        </a:lnSpc>
                      </a:pPr>
                      <a:r>
                        <a:rPr lang="tr-TR" sz="1200" dirty="0">
                          <a:solidFill>
                            <a:srgbClr val="000000"/>
                          </a:solidFill>
                          <a:effectLst/>
                        </a:rPr>
                        <a:t>22. Güvenli Cerrahi</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pPr>
                      <a:r>
                        <a:rPr lang="tr-TR" sz="1200" dirty="0">
                          <a:solidFill>
                            <a:srgbClr val="000000"/>
                          </a:solidFill>
                        </a:rPr>
                        <a:t>7. Diyaliz Hizmetleri</a:t>
                      </a:r>
                    </a:p>
                    <a:p>
                      <a:pPr algn="ctr">
                        <a:lnSpc>
                          <a:spcPct val="100000"/>
                        </a:lnSpc>
                      </a:pPr>
                      <a:r>
                        <a:rPr lang="tr-TR" sz="1200" dirty="0">
                          <a:solidFill>
                            <a:srgbClr val="000000"/>
                          </a:solidFill>
                        </a:rPr>
                        <a:t>18. Hasta Bakımı</a:t>
                      </a:r>
                    </a:p>
                    <a:p>
                      <a:pPr algn="ctr">
                        <a:lnSpc>
                          <a:spcPct val="100000"/>
                        </a:lnSpc>
                      </a:pPr>
                      <a:r>
                        <a:rPr lang="tr-TR" sz="1200" dirty="0">
                          <a:solidFill>
                            <a:srgbClr val="000000"/>
                          </a:solidFill>
                        </a:rPr>
                        <a:t>19. Enfeksiyonların Kontrolü ve Önlenmesi</a:t>
                      </a:r>
                    </a:p>
                    <a:p>
                      <a:pPr algn="ctr">
                        <a:lnSpc>
                          <a:spcPct val="100000"/>
                        </a:lnSpc>
                      </a:pPr>
                      <a:r>
                        <a:rPr lang="tr-TR" sz="1200" dirty="0">
                          <a:solidFill>
                            <a:srgbClr val="000000"/>
                          </a:solidFill>
                        </a:rPr>
                        <a:t>20. Sterilizasyon Yönetimi</a:t>
                      </a:r>
                    </a:p>
                    <a:p>
                      <a:pPr algn="ctr">
                        <a:lnSpc>
                          <a:spcPct val="100000"/>
                        </a:lnSpc>
                      </a:pPr>
                      <a:r>
                        <a:rPr lang="tr-TR" sz="1200" dirty="0">
                          <a:solidFill>
                            <a:srgbClr val="000000"/>
                          </a:solidFill>
                        </a:rPr>
                        <a:t>21. İlaç Yönetimi</a:t>
                      </a:r>
                    </a:p>
                    <a:p>
                      <a:pPr algn="ctr">
                        <a:lnSpc>
                          <a:spcPct val="100000"/>
                        </a:lnSpc>
                      </a:pPr>
                      <a:r>
                        <a:rPr lang="tr-TR" sz="1200" dirty="0">
                          <a:solidFill>
                            <a:srgbClr val="000000"/>
                          </a:solidFill>
                        </a:rPr>
                        <a:t>22. Laboratuvar Hizmetleri</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13.Laboratuvar Hizmetleri</a:t>
                      </a:r>
                    </a:p>
                    <a:p>
                      <a:pPr algn="ctr">
                        <a:lnSpc>
                          <a:spcPct val="100000"/>
                        </a:lnSpc>
                        <a:buNone/>
                      </a:pPr>
                      <a:r>
                        <a:rPr lang="tr-TR" sz="1200" dirty="0">
                          <a:solidFill>
                            <a:srgbClr val="000000"/>
                          </a:solidFill>
                          <a:effectLst/>
                        </a:rPr>
                        <a:t>14. Enfeksiyonların Kontrolü ve Önlenmesi</a:t>
                      </a:r>
                    </a:p>
                    <a:p>
                      <a:pPr algn="ctr">
                        <a:lnSpc>
                          <a:spcPct val="100000"/>
                        </a:lnSpc>
                      </a:pPr>
                      <a:r>
                        <a:rPr lang="tr-TR" sz="1200" dirty="0">
                          <a:solidFill>
                            <a:srgbClr val="000000"/>
                          </a:solidFill>
                          <a:effectLst/>
                        </a:rPr>
                        <a:t>15. Sterilizasyon Yönetimi</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17. Enfeksiyonların Önlenmesi</a:t>
                      </a:r>
                    </a:p>
                    <a:p>
                      <a:pPr algn="ctr">
                        <a:lnSpc>
                          <a:spcPct val="100000"/>
                        </a:lnSpc>
                        <a:buNone/>
                      </a:pPr>
                      <a:r>
                        <a:rPr lang="tr-TR" sz="1200" dirty="0">
                          <a:solidFill>
                            <a:srgbClr val="000000"/>
                          </a:solidFill>
                          <a:effectLst/>
                        </a:rPr>
                        <a:t>18. Sterilizasyon Yönetimi</a:t>
                      </a:r>
                    </a:p>
                    <a:p>
                      <a:pPr algn="ctr">
                        <a:lnSpc>
                          <a:spcPct val="100000"/>
                        </a:lnSpc>
                        <a:buNone/>
                      </a:pPr>
                      <a:r>
                        <a:rPr lang="tr-TR" sz="1200" dirty="0">
                          <a:solidFill>
                            <a:srgbClr val="000000"/>
                          </a:solidFill>
                          <a:effectLst/>
                        </a:rPr>
                        <a:t>19. İlaç Yönetimi</a:t>
                      </a:r>
                    </a:p>
                    <a:p>
                      <a:pPr algn="ctr">
                        <a:lnSpc>
                          <a:spcPct val="100000"/>
                        </a:lnSpc>
                        <a:buNone/>
                      </a:pPr>
                      <a:r>
                        <a:rPr lang="tr-TR" sz="1200" dirty="0">
                          <a:solidFill>
                            <a:srgbClr val="000000"/>
                          </a:solidFill>
                          <a:effectLst/>
                        </a:rPr>
                        <a:t>20. Hasta Bakımı</a:t>
                      </a:r>
                    </a:p>
                    <a:p>
                      <a:pPr algn="ctr">
                        <a:lnSpc>
                          <a:spcPct val="100000"/>
                        </a:lnSpc>
                        <a:buNone/>
                      </a:pPr>
                      <a:r>
                        <a:rPr lang="tr-TR" sz="1200" dirty="0">
                          <a:solidFill>
                            <a:srgbClr val="000000"/>
                          </a:solidFill>
                          <a:effectLst/>
                        </a:rPr>
                        <a:t>21. Radyasyon Güvenliği</a:t>
                      </a:r>
                    </a:p>
                    <a:p>
                      <a:pPr algn="ctr">
                        <a:lnSpc>
                          <a:spcPct val="100000"/>
                        </a:lnSpc>
                        <a:buNone/>
                      </a:pPr>
                      <a:r>
                        <a:rPr lang="tr-TR" sz="1200" dirty="0">
                          <a:solidFill>
                            <a:srgbClr val="000000"/>
                          </a:solidFill>
                          <a:effectLst/>
                        </a:rPr>
                        <a:t>22. Laboratuvarı Hizmetleri</a:t>
                      </a:r>
                    </a:p>
                    <a:p>
                      <a:pPr algn="ctr">
                        <a:lnSpc>
                          <a:spcPct val="100000"/>
                        </a:lnSpc>
                        <a:buNone/>
                      </a:pPr>
                      <a:r>
                        <a:rPr lang="tr-TR" sz="1200" dirty="0">
                          <a:solidFill>
                            <a:srgbClr val="000000"/>
                          </a:solidFill>
                          <a:effectLst/>
                        </a:rPr>
                        <a:t>23. Güvenli Cerrahi</a:t>
                      </a:r>
                    </a:p>
                    <a:p>
                      <a:pPr algn="ctr">
                        <a:lnSpc>
                          <a:spcPct val="100000"/>
                        </a:lnSpc>
                      </a:pPr>
                      <a:r>
                        <a:rPr lang="tr-TR" sz="1200" dirty="0">
                          <a:solidFill>
                            <a:srgbClr val="000000"/>
                          </a:solidFill>
                          <a:effectLst/>
                        </a:rPr>
                        <a:t>24. Acil sağlık Hizmetleri</a:t>
                      </a:r>
                      <a:endParaRPr lang="tr-TR" sz="1200" dirty="0">
                        <a:solidFill>
                          <a:srgbClr val="000000"/>
                        </a:solidFill>
                        <a:effectLst/>
                        <a:latin typeface="+mn-lt"/>
                        <a:cs typeface="Times New Roman" panose="02020603050405020304" pitchFamily="18" charset="0"/>
                      </a:endParaRPr>
                    </a:p>
                  </a:txBody>
                  <a:tcPr/>
                </a:tc>
                <a:extLst>
                  <a:ext uri="{0D108BD9-81ED-4DB2-BD59-A6C34878D82A}">
                    <a16:rowId xmlns:a16="http://schemas.microsoft.com/office/drawing/2014/main" val="679527102"/>
                  </a:ext>
                </a:extLst>
              </a:tr>
              <a:tr h="1717912">
                <a:tc>
                  <a:txBody>
                    <a:bodyPr/>
                    <a:lstStyle/>
                    <a:p>
                      <a:pPr algn="ctr">
                        <a:lnSpc>
                          <a:spcPct val="100000"/>
                        </a:lnSpc>
                      </a:pPr>
                      <a:r>
                        <a:rPr lang="tr-TR" sz="1500" b="1" dirty="0">
                          <a:solidFill>
                            <a:srgbClr val="000000"/>
                          </a:solidFill>
                        </a:rPr>
                        <a:t>Destek Hizmetleri</a:t>
                      </a:r>
                    </a:p>
                    <a:p>
                      <a:pPr>
                        <a:lnSpc>
                          <a:spcPct val="100000"/>
                        </a:lnSpc>
                      </a:pPr>
                      <a:endParaRPr lang="tr-TR" sz="1500" b="1" dirty="0">
                        <a:solidFill>
                          <a:srgbClr val="000000"/>
                        </a:solidFill>
                        <a:latin typeface="+mn-lt"/>
                        <a:cs typeface="Times New Roman" panose="02020603050405020304" pitchFamily="18" charset="0"/>
                      </a:endParaRPr>
                    </a:p>
                  </a:txBody>
                  <a:tcPr vert="vert270"/>
                </a:tc>
                <a:tc>
                  <a:txBody>
                    <a:bodyPr/>
                    <a:lstStyle/>
                    <a:p>
                      <a:pPr algn="ctr">
                        <a:lnSpc>
                          <a:spcPct val="100000"/>
                        </a:lnSpc>
                      </a:pPr>
                      <a:r>
                        <a:rPr lang="tr-TR" sz="1200" dirty="0">
                          <a:solidFill>
                            <a:srgbClr val="000000"/>
                          </a:solidFill>
                        </a:rPr>
                        <a:t>26. Otelcilik Hizmetleri</a:t>
                      </a:r>
                    </a:p>
                    <a:p>
                      <a:pPr algn="ctr">
                        <a:lnSpc>
                          <a:spcPct val="100000"/>
                        </a:lnSpc>
                      </a:pPr>
                      <a:r>
                        <a:rPr lang="tr-TR" sz="1200" dirty="0">
                          <a:solidFill>
                            <a:srgbClr val="000000"/>
                          </a:solidFill>
                        </a:rPr>
                        <a:t>27. Tesis Yönetimi</a:t>
                      </a:r>
                    </a:p>
                    <a:p>
                      <a:pPr algn="ctr">
                        <a:lnSpc>
                          <a:spcPct val="100000"/>
                        </a:lnSpc>
                      </a:pPr>
                      <a:r>
                        <a:rPr lang="tr-TR" sz="1200" dirty="0">
                          <a:solidFill>
                            <a:srgbClr val="000000"/>
                          </a:solidFill>
                        </a:rPr>
                        <a:t>28. Atık Yönetimi</a:t>
                      </a:r>
                    </a:p>
                    <a:p>
                      <a:pPr algn="ctr">
                        <a:lnSpc>
                          <a:spcPct val="100000"/>
                        </a:lnSpc>
                      </a:pPr>
                      <a:r>
                        <a:rPr lang="tr-TR" sz="1200" dirty="0">
                          <a:solidFill>
                            <a:srgbClr val="000000"/>
                          </a:solidFill>
                        </a:rPr>
                        <a:t>29. Bilgi Yönetimi</a:t>
                      </a:r>
                    </a:p>
                    <a:p>
                      <a:pPr algn="ctr">
                        <a:lnSpc>
                          <a:spcPct val="100000"/>
                        </a:lnSpc>
                      </a:pPr>
                      <a:r>
                        <a:rPr lang="tr-TR" sz="1200" dirty="0">
                          <a:solidFill>
                            <a:srgbClr val="000000"/>
                          </a:solidFill>
                        </a:rPr>
                        <a:t>30. Malzeme ve Cihaz Yönetimi</a:t>
                      </a:r>
                    </a:p>
                    <a:p>
                      <a:pPr algn="ctr">
                        <a:lnSpc>
                          <a:spcPct val="100000"/>
                        </a:lnSpc>
                      </a:pPr>
                      <a:r>
                        <a:rPr lang="tr-TR" sz="1200" dirty="0">
                          <a:solidFill>
                            <a:srgbClr val="000000"/>
                          </a:solidFill>
                        </a:rPr>
                        <a:t>31. Dış Kaynak Kullanımı</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23. Otelcilik Hizmetleri</a:t>
                      </a:r>
                    </a:p>
                    <a:p>
                      <a:pPr algn="ctr">
                        <a:lnSpc>
                          <a:spcPct val="100000"/>
                        </a:lnSpc>
                        <a:buNone/>
                      </a:pPr>
                      <a:r>
                        <a:rPr lang="tr-TR" sz="1200" dirty="0">
                          <a:solidFill>
                            <a:srgbClr val="000000"/>
                          </a:solidFill>
                          <a:effectLst/>
                        </a:rPr>
                        <a:t>24. Tesis Yönetimi</a:t>
                      </a:r>
                    </a:p>
                    <a:p>
                      <a:pPr algn="ctr">
                        <a:lnSpc>
                          <a:spcPct val="100000"/>
                        </a:lnSpc>
                        <a:buNone/>
                      </a:pPr>
                      <a:r>
                        <a:rPr lang="tr-TR" sz="1200" dirty="0">
                          <a:solidFill>
                            <a:srgbClr val="000000"/>
                          </a:solidFill>
                          <a:effectLst/>
                        </a:rPr>
                        <a:t>25. Atık Yönetimi</a:t>
                      </a:r>
                    </a:p>
                    <a:p>
                      <a:pPr algn="ctr">
                        <a:lnSpc>
                          <a:spcPct val="100000"/>
                        </a:lnSpc>
                        <a:buNone/>
                      </a:pPr>
                      <a:r>
                        <a:rPr lang="tr-TR" sz="1200" dirty="0">
                          <a:solidFill>
                            <a:srgbClr val="000000"/>
                          </a:solidFill>
                          <a:effectLst/>
                        </a:rPr>
                        <a:t>26. Bilgi Yönetimi</a:t>
                      </a:r>
                    </a:p>
                    <a:p>
                      <a:pPr algn="ctr">
                        <a:lnSpc>
                          <a:spcPct val="100000"/>
                        </a:lnSpc>
                        <a:buNone/>
                      </a:pPr>
                      <a:r>
                        <a:rPr lang="tr-TR" sz="1200" dirty="0">
                          <a:solidFill>
                            <a:srgbClr val="000000"/>
                          </a:solidFill>
                          <a:effectLst/>
                        </a:rPr>
                        <a:t>27. Malzeme ve Cihaz Yönetimi</a:t>
                      </a:r>
                    </a:p>
                    <a:p>
                      <a:pPr algn="ctr">
                        <a:lnSpc>
                          <a:spcPct val="100000"/>
                        </a:lnSpc>
                      </a:pPr>
                      <a:r>
                        <a:rPr lang="tr-TR" sz="1200" dirty="0">
                          <a:solidFill>
                            <a:srgbClr val="000000"/>
                          </a:solidFill>
                          <a:effectLst/>
                        </a:rPr>
                        <a:t>28. Dış Kaynak Kullanımı</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23. Otelcilik Hizmetleri</a:t>
                      </a:r>
                    </a:p>
                    <a:p>
                      <a:pPr algn="ctr">
                        <a:lnSpc>
                          <a:spcPct val="100000"/>
                        </a:lnSpc>
                        <a:buNone/>
                      </a:pPr>
                      <a:r>
                        <a:rPr lang="tr-TR" sz="1200" dirty="0">
                          <a:solidFill>
                            <a:srgbClr val="000000"/>
                          </a:solidFill>
                          <a:effectLst/>
                        </a:rPr>
                        <a:t>24. Tesis Yönetimi</a:t>
                      </a:r>
                    </a:p>
                    <a:p>
                      <a:pPr algn="ctr">
                        <a:lnSpc>
                          <a:spcPct val="100000"/>
                        </a:lnSpc>
                        <a:buNone/>
                      </a:pPr>
                      <a:r>
                        <a:rPr lang="tr-TR" sz="1200" dirty="0">
                          <a:solidFill>
                            <a:srgbClr val="000000"/>
                          </a:solidFill>
                          <a:effectLst/>
                        </a:rPr>
                        <a:t>25. Atık Yönetimi</a:t>
                      </a:r>
                    </a:p>
                    <a:p>
                      <a:pPr algn="ctr">
                        <a:lnSpc>
                          <a:spcPct val="100000"/>
                        </a:lnSpc>
                        <a:buNone/>
                      </a:pPr>
                      <a:r>
                        <a:rPr lang="tr-TR" sz="1200" dirty="0">
                          <a:solidFill>
                            <a:srgbClr val="000000"/>
                          </a:solidFill>
                          <a:effectLst/>
                        </a:rPr>
                        <a:t>26. Bilgi Yönetimi</a:t>
                      </a:r>
                    </a:p>
                    <a:p>
                      <a:pPr algn="ctr">
                        <a:lnSpc>
                          <a:spcPct val="100000"/>
                        </a:lnSpc>
                        <a:buNone/>
                      </a:pPr>
                      <a:r>
                        <a:rPr lang="tr-TR" sz="1200" dirty="0">
                          <a:solidFill>
                            <a:srgbClr val="000000"/>
                          </a:solidFill>
                          <a:effectLst/>
                        </a:rPr>
                        <a:t>27. Malzeme ve Cihaz Yönetimi</a:t>
                      </a:r>
                    </a:p>
                    <a:p>
                      <a:pPr algn="ctr">
                        <a:lnSpc>
                          <a:spcPct val="100000"/>
                        </a:lnSpc>
                      </a:pPr>
                      <a:r>
                        <a:rPr lang="tr-TR" sz="1200" dirty="0">
                          <a:solidFill>
                            <a:srgbClr val="000000"/>
                          </a:solidFill>
                          <a:effectLst/>
                        </a:rPr>
                        <a:t>28. Dış Kaynak Kullanımı</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16. Tesis Yönetimi</a:t>
                      </a:r>
                    </a:p>
                    <a:p>
                      <a:pPr algn="ctr">
                        <a:lnSpc>
                          <a:spcPct val="100000"/>
                        </a:lnSpc>
                        <a:buNone/>
                      </a:pPr>
                      <a:r>
                        <a:rPr lang="tr-TR" sz="1200" dirty="0">
                          <a:solidFill>
                            <a:srgbClr val="000000"/>
                          </a:solidFill>
                          <a:effectLst/>
                        </a:rPr>
                        <a:t>17.Atık Yönetimi</a:t>
                      </a:r>
                    </a:p>
                    <a:p>
                      <a:pPr algn="ctr">
                        <a:lnSpc>
                          <a:spcPct val="100000"/>
                        </a:lnSpc>
                        <a:buNone/>
                      </a:pPr>
                      <a:r>
                        <a:rPr lang="tr-TR" sz="1200" dirty="0">
                          <a:solidFill>
                            <a:srgbClr val="000000"/>
                          </a:solidFill>
                          <a:effectLst/>
                        </a:rPr>
                        <a:t>18. Bilgi Yönetimi</a:t>
                      </a:r>
                    </a:p>
                    <a:p>
                      <a:pPr algn="ctr">
                        <a:lnSpc>
                          <a:spcPct val="100000"/>
                        </a:lnSpc>
                        <a:buNone/>
                      </a:pPr>
                      <a:r>
                        <a:rPr lang="tr-TR" sz="1200" dirty="0">
                          <a:solidFill>
                            <a:srgbClr val="000000"/>
                          </a:solidFill>
                          <a:effectLst/>
                        </a:rPr>
                        <a:t>19. Malzeme ve Cihaz Yönetimi</a:t>
                      </a:r>
                    </a:p>
                    <a:p>
                      <a:pPr algn="ctr">
                        <a:lnSpc>
                          <a:spcPct val="100000"/>
                        </a:lnSpc>
                      </a:pPr>
                      <a:r>
                        <a:rPr lang="tr-TR" sz="1200" dirty="0">
                          <a:solidFill>
                            <a:srgbClr val="000000"/>
                          </a:solidFill>
                          <a:effectLst/>
                        </a:rPr>
                        <a:t>20.Dış Kaynak Kullanımı</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25. Otelcilik Hizmetleri</a:t>
                      </a:r>
                    </a:p>
                    <a:p>
                      <a:pPr algn="ctr">
                        <a:lnSpc>
                          <a:spcPct val="100000"/>
                        </a:lnSpc>
                        <a:buNone/>
                      </a:pPr>
                      <a:r>
                        <a:rPr lang="tr-TR" sz="1200" dirty="0">
                          <a:solidFill>
                            <a:srgbClr val="000000"/>
                          </a:solidFill>
                          <a:effectLst/>
                        </a:rPr>
                        <a:t>26. Tesis Yönetimi</a:t>
                      </a:r>
                    </a:p>
                    <a:p>
                      <a:pPr algn="ctr">
                        <a:lnSpc>
                          <a:spcPct val="100000"/>
                        </a:lnSpc>
                        <a:buNone/>
                      </a:pPr>
                      <a:r>
                        <a:rPr lang="tr-TR" sz="1200" dirty="0">
                          <a:solidFill>
                            <a:srgbClr val="000000"/>
                          </a:solidFill>
                          <a:effectLst/>
                        </a:rPr>
                        <a:t>27. Atık Yönetimi</a:t>
                      </a:r>
                    </a:p>
                    <a:p>
                      <a:pPr algn="ctr">
                        <a:lnSpc>
                          <a:spcPct val="100000"/>
                        </a:lnSpc>
                        <a:buNone/>
                      </a:pPr>
                      <a:r>
                        <a:rPr lang="tr-TR" sz="1200" dirty="0">
                          <a:solidFill>
                            <a:srgbClr val="000000"/>
                          </a:solidFill>
                          <a:effectLst/>
                        </a:rPr>
                        <a:t>28. Bilgi Yönetimi</a:t>
                      </a:r>
                    </a:p>
                    <a:p>
                      <a:pPr algn="ctr">
                        <a:lnSpc>
                          <a:spcPct val="100000"/>
                        </a:lnSpc>
                        <a:buNone/>
                      </a:pPr>
                      <a:r>
                        <a:rPr lang="tr-TR" sz="1200" dirty="0">
                          <a:solidFill>
                            <a:srgbClr val="000000"/>
                          </a:solidFill>
                          <a:effectLst/>
                        </a:rPr>
                        <a:t>29. Malzeme ve Cihaz Yönetimi</a:t>
                      </a:r>
                    </a:p>
                    <a:p>
                      <a:pPr algn="ctr">
                        <a:lnSpc>
                          <a:spcPct val="100000"/>
                        </a:lnSpc>
                      </a:pPr>
                      <a:r>
                        <a:rPr lang="tr-TR" sz="1200" dirty="0">
                          <a:solidFill>
                            <a:srgbClr val="000000"/>
                          </a:solidFill>
                          <a:effectLst/>
                        </a:rPr>
                        <a:t>30. Dış Kaynak Kullanımı</a:t>
                      </a:r>
                      <a:endParaRPr lang="tr-TR" sz="1200" dirty="0">
                        <a:solidFill>
                          <a:srgbClr val="000000"/>
                        </a:solidFill>
                        <a:effectLst/>
                        <a:latin typeface="+mn-lt"/>
                        <a:cs typeface="Times New Roman" panose="02020603050405020304" pitchFamily="18" charset="0"/>
                      </a:endParaRPr>
                    </a:p>
                  </a:txBody>
                  <a:tcPr/>
                </a:tc>
                <a:extLst>
                  <a:ext uri="{0D108BD9-81ED-4DB2-BD59-A6C34878D82A}">
                    <a16:rowId xmlns:a16="http://schemas.microsoft.com/office/drawing/2014/main" val="4094642532"/>
                  </a:ext>
                </a:extLst>
              </a:tr>
              <a:tr h="1169642">
                <a:tc>
                  <a:txBody>
                    <a:bodyPr/>
                    <a:lstStyle/>
                    <a:p>
                      <a:pPr algn="ctr">
                        <a:lnSpc>
                          <a:spcPct val="100000"/>
                        </a:lnSpc>
                      </a:pPr>
                      <a:r>
                        <a:rPr lang="tr-TR" sz="1500" b="1" dirty="0">
                          <a:solidFill>
                            <a:srgbClr val="000000"/>
                          </a:solidFill>
                        </a:rPr>
                        <a:t>Hasta Deneyimi</a:t>
                      </a:r>
                    </a:p>
                    <a:p>
                      <a:pPr>
                        <a:lnSpc>
                          <a:spcPct val="100000"/>
                        </a:lnSpc>
                      </a:pPr>
                      <a:endParaRPr lang="tr-TR" sz="1500" dirty="0">
                        <a:solidFill>
                          <a:srgbClr val="000000"/>
                        </a:solidFill>
                        <a:latin typeface="+mn-lt"/>
                        <a:cs typeface="Times New Roman" panose="02020603050405020304" pitchFamily="18" charset="0"/>
                      </a:endParaRPr>
                    </a:p>
                  </a:txBody>
                  <a:tcPr vert="vert270"/>
                </a:tc>
                <a:tc>
                  <a:txBody>
                    <a:bodyPr/>
                    <a:lstStyle/>
                    <a:p>
                      <a:pPr algn="ctr">
                        <a:lnSpc>
                          <a:spcPct val="100000"/>
                        </a:lnSpc>
                        <a:buNone/>
                      </a:pPr>
                      <a:r>
                        <a:rPr lang="tr-TR" sz="1200" dirty="0">
                          <a:solidFill>
                            <a:srgbClr val="000000"/>
                          </a:solidFill>
                          <a:effectLst/>
                        </a:rPr>
                        <a:t>12. Temel Hasta Hakları</a:t>
                      </a:r>
                    </a:p>
                    <a:p>
                      <a:pPr algn="ctr">
                        <a:lnSpc>
                          <a:spcPct val="100000"/>
                        </a:lnSpc>
                        <a:buNone/>
                      </a:pPr>
                      <a:r>
                        <a:rPr lang="tr-TR" sz="1200" dirty="0">
                          <a:solidFill>
                            <a:srgbClr val="000000"/>
                          </a:solidFill>
                          <a:effectLst/>
                        </a:rPr>
                        <a:t>13. Hasta Güvenliği</a:t>
                      </a:r>
                    </a:p>
                    <a:p>
                      <a:pPr algn="ctr">
                        <a:lnSpc>
                          <a:spcPct val="100000"/>
                        </a:lnSpc>
                        <a:buNone/>
                      </a:pPr>
                      <a:r>
                        <a:rPr lang="tr-TR" sz="1200" dirty="0">
                          <a:solidFill>
                            <a:srgbClr val="000000"/>
                          </a:solidFill>
                          <a:effectLst/>
                        </a:rPr>
                        <a:t>14. Hasta Geribildirimleri</a:t>
                      </a:r>
                    </a:p>
                    <a:p>
                      <a:pPr algn="ctr">
                        <a:lnSpc>
                          <a:spcPct val="100000"/>
                        </a:lnSpc>
                        <a:buNone/>
                      </a:pPr>
                      <a:r>
                        <a:rPr lang="tr-TR" sz="1200" dirty="0">
                          <a:solidFill>
                            <a:srgbClr val="000000"/>
                          </a:solidFill>
                          <a:effectLst/>
                        </a:rPr>
                        <a:t>15. Hizmete Erişim</a:t>
                      </a:r>
                    </a:p>
                    <a:p>
                      <a:pPr algn="ctr">
                        <a:lnSpc>
                          <a:spcPct val="100000"/>
                        </a:lnSpc>
                      </a:pPr>
                      <a:r>
                        <a:rPr lang="tr-TR" sz="1200" dirty="0">
                          <a:solidFill>
                            <a:srgbClr val="000000"/>
                          </a:solidFill>
                          <a:effectLst/>
                        </a:rPr>
                        <a:t>16.Yaşam sonu Hizmetler</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12. Temel Hasta Hakları</a:t>
                      </a:r>
                    </a:p>
                    <a:p>
                      <a:pPr algn="ctr">
                        <a:lnSpc>
                          <a:spcPct val="100000"/>
                        </a:lnSpc>
                        <a:buNone/>
                      </a:pPr>
                      <a:r>
                        <a:rPr lang="tr-TR" sz="1200" dirty="0">
                          <a:solidFill>
                            <a:srgbClr val="000000"/>
                          </a:solidFill>
                          <a:effectLst/>
                        </a:rPr>
                        <a:t>13. Hasta Güvenliği</a:t>
                      </a:r>
                    </a:p>
                    <a:p>
                      <a:pPr algn="ctr">
                        <a:lnSpc>
                          <a:spcPct val="100000"/>
                        </a:lnSpc>
                        <a:buNone/>
                      </a:pPr>
                      <a:r>
                        <a:rPr lang="tr-TR" sz="1200" dirty="0">
                          <a:solidFill>
                            <a:srgbClr val="000000"/>
                          </a:solidFill>
                          <a:effectLst/>
                        </a:rPr>
                        <a:t>14. Hasta Geribildirimleri</a:t>
                      </a:r>
                    </a:p>
                    <a:p>
                      <a:pPr algn="ctr">
                        <a:lnSpc>
                          <a:spcPct val="100000"/>
                        </a:lnSpc>
                      </a:pPr>
                      <a:r>
                        <a:rPr lang="tr-TR" sz="1200" dirty="0">
                          <a:solidFill>
                            <a:srgbClr val="000000"/>
                          </a:solidFill>
                          <a:effectLst/>
                        </a:rPr>
                        <a:t>15. Hizmete Erişim</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13 Temel Hasta Hakları</a:t>
                      </a:r>
                    </a:p>
                    <a:p>
                      <a:pPr algn="ctr">
                        <a:lnSpc>
                          <a:spcPct val="100000"/>
                        </a:lnSpc>
                        <a:buNone/>
                      </a:pPr>
                      <a:r>
                        <a:rPr lang="tr-TR" sz="1200" dirty="0">
                          <a:solidFill>
                            <a:srgbClr val="000000"/>
                          </a:solidFill>
                          <a:effectLst/>
                        </a:rPr>
                        <a:t>14 Hasta Güvenliği</a:t>
                      </a:r>
                    </a:p>
                    <a:p>
                      <a:pPr algn="ctr">
                        <a:lnSpc>
                          <a:spcPct val="100000"/>
                        </a:lnSpc>
                        <a:buNone/>
                      </a:pPr>
                      <a:r>
                        <a:rPr lang="tr-TR" sz="1200" dirty="0">
                          <a:solidFill>
                            <a:srgbClr val="000000"/>
                          </a:solidFill>
                          <a:effectLst/>
                        </a:rPr>
                        <a:t>15Hasta Geribildirimleri</a:t>
                      </a:r>
                    </a:p>
                    <a:p>
                      <a:pPr algn="ctr">
                        <a:lnSpc>
                          <a:spcPct val="100000"/>
                        </a:lnSpc>
                      </a:pPr>
                      <a:r>
                        <a:rPr lang="tr-TR" sz="1200" dirty="0">
                          <a:solidFill>
                            <a:srgbClr val="000000"/>
                          </a:solidFill>
                          <a:effectLst/>
                        </a:rPr>
                        <a:t>16 Hizmete Erişim</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pPr>
                      <a:r>
                        <a:rPr lang="tr-TR" sz="1200" dirty="0">
                          <a:solidFill>
                            <a:srgbClr val="000000"/>
                          </a:solidFill>
                          <a:effectLst/>
                        </a:rPr>
                        <a:t>12. Hasta Deneyimi</a:t>
                      </a:r>
                    </a:p>
                    <a:p>
                      <a:pPr algn="ctr">
                        <a:lnSpc>
                          <a:spcPct val="100000"/>
                        </a:lnSpc>
                      </a:pPr>
                      <a:endParaRPr lang="tr-TR" sz="1200" dirty="0">
                        <a:solidFill>
                          <a:srgbClr val="000000"/>
                        </a:solidFill>
                        <a:latin typeface="+mn-lt"/>
                        <a:cs typeface="Times New Roman" panose="02020603050405020304" pitchFamily="18" charset="0"/>
                      </a:endParaRPr>
                    </a:p>
                  </a:txBody>
                  <a:tcPr/>
                </a:tc>
                <a:tc>
                  <a:txBody>
                    <a:bodyPr/>
                    <a:lstStyle/>
                    <a:p>
                      <a:pPr algn="ctr">
                        <a:lnSpc>
                          <a:spcPct val="100000"/>
                        </a:lnSpc>
                        <a:buNone/>
                      </a:pPr>
                      <a:r>
                        <a:rPr lang="tr-TR" sz="1200" dirty="0">
                          <a:solidFill>
                            <a:srgbClr val="000000"/>
                          </a:solidFill>
                          <a:effectLst/>
                        </a:rPr>
                        <a:t>13. Temel Hasta Hakları</a:t>
                      </a:r>
                    </a:p>
                    <a:p>
                      <a:pPr algn="ctr">
                        <a:lnSpc>
                          <a:spcPct val="100000"/>
                        </a:lnSpc>
                        <a:buNone/>
                      </a:pPr>
                      <a:r>
                        <a:rPr lang="tr-TR" sz="1200" dirty="0">
                          <a:solidFill>
                            <a:srgbClr val="000000"/>
                          </a:solidFill>
                          <a:effectLst/>
                        </a:rPr>
                        <a:t>14. Hasta Güvenliği</a:t>
                      </a:r>
                    </a:p>
                    <a:p>
                      <a:pPr algn="ctr">
                        <a:lnSpc>
                          <a:spcPct val="100000"/>
                        </a:lnSpc>
                        <a:buNone/>
                      </a:pPr>
                      <a:r>
                        <a:rPr lang="tr-TR" sz="1200" dirty="0">
                          <a:solidFill>
                            <a:srgbClr val="000000"/>
                          </a:solidFill>
                          <a:effectLst/>
                        </a:rPr>
                        <a:t>15. Hasta Geribildirimleri</a:t>
                      </a:r>
                    </a:p>
                    <a:p>
                      <a:pPr algn="ctr">
                        <a:lnSpc>
                          <a:spcPct val="100000"/>
                        </a:lnSpc>
                      </a:pPr>
                      <a:r>
                        <a:rPr lang="tr-TR" sz="1200" dirty="0">
                          <a:solidFill>
                            <a:srgbClr val="000000"/>
                          </a:solidFill>
                          <a:effectLst/>
                        </a:rPr>
                        <a:t>16. Hizmete Erişim</a:t>
                      </a:r>
                      <a:endParaRPr lang="tr-TR" sz="1200" dirty="0">
                        <a:solidFill>
                          <a:srgbClr val="000000"/>
                        </a:solidFill>
                        <a:effectLst/>
                        <a:latin typeface="+mn-lt"/>
                        <a:cs typeface="Times New Roman" panose="02020603050405020304" pitchFamily="18" charset="0"/>
                      </a:endParaRPr>
                    </a:p>
                  </a:txBody>
                  <a:tcPr/>
                </a:tc>
                <a:extLst>
                  <a:ext uri="{0D108BD9-81ED-4DB2-BD59-A6C34878D82A}">
                    <a16:rowId xmlns:a16="http://schemas.microsoft.com/office/drawing/2014/main" val="1102024045"/>
                  </a:ext>
                </a:extLst>
              </a:tr>
            </a:tbl>
          </a:graphicData>
        </a:graphic>
      </p:graphicFrame>
    </p:spTree>
    <p:extLst>
      <p:ext uri="{BB962C8B-B14F-4D97-AF65-F5344CB8AC3E}">
        <p14:creationId xmlns:p14="http://schemas.microsoft.com/office/powerpoint/2010/main" val="1466765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34755"/>
            <a:ext cx="2039841" cy="1382232"/>
          </a:xfrm>
          <a:prstGeom prst="rect">
            <a:avLst/>
          </a:prstGeom>
        </p:spPr>
      </p:pic>
      <p:pic>
        <p:nvPicPr>
          <p:cNvPr id="8" name="Resim 7">
            <a:extLst>
              <a:ext uri="{FF2B5EF4-FFF2-40B4-BE49-F238E27FC236}">
                <a16:creationId xmlns:a16="http://schemas.microsoft.com/office/drawing/2014/main" id="{961F0AC3-A10F-CA03-F2D7-8B68BC0CD9BB}"/>
              </a:ext>
            </a:extLst>
          </p:cNvPr>
          <p:cNvPicPr>
            <a:picLocks noChangeAspect="1"/>
          </p:cNvPicPr>
          <p:nvPr/>
        </p:nvPicPr>
        <p:blipFill>
          <a:blip r:embed="rId3"/>
          <a:srcRect l="30985" t="10274" r="31122"/>
          <a:stretch>
            <a:fillRect/>
          </a:stretch>
        </p:blipFill>
        <p:spPr>
          <a:xfrm>
            <a:off x="448735" y="134755"/>
            <a:ext cx="4812633" cy="5935845"/>
          </a:xfrm>
          <a:prstGeom prst="rect">
            <a:avLst/>
          </a:prstGeom>
        </p:spPr>
      </p:pic>
      <p:graphicFrame>
        <p:nvGraphicFramePr>
          <p:cNvPr id="9" name="Tablo 8">
            <a:extLst>
              <a:ext uri="{FF2B5EF4-FFF2-40B4-BE49-F238E27FC236}">
                <a16:creationId xmlns:a16="http://schemas.microsoft.com/office/drawing/2014/main" id="{C1F804C0-D99B-DFC7-A230-285C8E678B0D}"/>
              </a:ext>
            </a:extLst>
          </p:cNvPr>
          <p:cNvGraphicFramePr>
            <a:graphicFrameLocks noGrp="1"/>
          </p:cNvGraphicFramePr>
          <p:nvPr>
            <p:extLst>
              <p:ext uri="{D42A27DB-BD31-4B8C-83A1-F6EECF244321}">
                <p14:modId xmlns:p14="http://schemas.microsoft.com/office/powerpoint/2010/main" val="2776504825"/>
              </p:ext>
            </p:extLst>
          </p:nvPr>
        </p:nvGraphicFramePr>
        <p:xfrm>
          <a:off x="6144126" y="1821957"/>
          <a:ext cx="5421341" cy="4047854"/>
        </p:xfrm>
        <a:graphic>
          <a:graphicData uri="http://schemas.openxmlformats.org/drawingml/2006/table">
            <a:tbl>
              <a:tblPr firstRow="1" firstCol="1" bandRow="1">
                <a:tableStyleId>{69012ECD-51FC-41F1-AA8D-1B2483CD663E}</a:tableStyleId>
              </a:tblPr>
              <a:tblGrid>
                <a:gridCol w="5421341">
                  <a:extLst>
                    <a:ext uri="{9D8B030D-6E8A-4147-A177-3AD203B41FA5}">
                      <a16:colId xmlns:a16="http://schemas.microsoft.com/office/drawing/2014/main" val="4033013691"/>
                    </a:ext>
                  </a:extLst>
                </a:gridCol>
              </a:tblGrid>
              <a:tr h="393582">
                <a:tc>
                  <a:txBody>
                    <a:bodyPr/>
                    <a:lstStyle/>
                    <a:p>
                      <a:pPr algn="ctr">
                        <a:lnSpc>
                          <a:spcPct val="115000"/>
                        </a:lnSpc>
                        <a:spcAft>
                          <a:spcPts val="1000"/>
                        </a:spcAft>
                        <a:buNone/>
                      </a:pPr>
                      <a:r>
                        <a:rPr lang="en-US" sz="2400" dirty="0">
                          <a:solidFill>
                            <a:srgbClr val="000000"/>
                          </a:solidFill>
                          <a:effectLst/>
                        </a:rPr>
                        <a:t>Standart </a:t>
                      </a:r>
                      <a:r>
                        <a:rPr lang="en-US" sz="2400" dirty="0" err="1">
                          <a:solidFill>
                            <a:srgbClr val="000000"/>
                          </a:solidFill>
                          <a:effectLst/>
                        </a:rPr>
                        <a:t>Adı</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50533214"/>
                  </a:ext>
                </a:extLst>
              </a:tr>
              <a:tr h="409820">
                <a:tc>
                  <a:txBody>
                    <a:bodyPr/>
                    <a:lstStyle/>
                    <a:p>
                      <a:pPr algn="ctr">
                        <a:lnSpc>
                          <a:spcPct val="115000"/>
                        </a:lnSpc>
                        <a:spcAft>
                          <a:spcPts val="1000"/>
                        </a:spcAft>
                        <a:buNone/>
                      </a:pPr>
                      <a:r>
                        <a:rPr lang="en-US" sz="2400" dirty="0" err="1">
                          <a:solidFill>
                            <a:srgbClr val="000000"/>
                          </a:solidFill>
                          <a:effectLst/>
                        </a:rPr>
                        <a:t>Enfeksiyonların</a:t>
                      </a:r>
                      <a:r>
                        <a:rPr lang="en-US" sz="2400" dirty="0">
                          <a:solidFill>
                            <a:srgbClr val="000000"/>
                          </a:solidFill>
                          <a:effectLst/>
                        </a:rPr>
                        <a:t> </a:t>
                      </a:r>
                      <a:r>
                        <a:rPr lang="en-US" sz="2400" dirty="0" err="1">
                          <a:solidFill>
                            <a:srgbClr val="000000"/>
                          </a:solidFill>
                          <a:effectLst/>
                        </a:rPr>
                        <a:t>Önlenmesi</a:t>
                      </a:r>
                      <a:r>
                        <a:rPr lang="tr-TR" sz="2400" dirty="0">
                          <a:solidFill>
                            <a:srgbClr val="000000"/>
                          </a:solidFill>
                          <a:effectLst/>
                        </a:rPr>
                        <a:t> </a:t>
                      </a:r>
                      <a:r>
                        <a:rPr lang="en-US" sz="2400" dirty="0" err="1">
                          <a:solidFill>
                            <a:srgbClr val="000000"/>
                          </a:solidFill>
                          <a:effectLst/>
                        </a:rPr>
                        <a:t>ve</a:t>
                      </a:r>
                      <a:r>
                        <a:rPr lang="tr-TR" sz="2400" dirty="0">
                          <a:solidFill>
                            <a:srgbClr val="000000"/>
                          </a:solidFill>
                          <a:effectLst/>
                        </a:rPr>
                        <a:t> </a:t>
                      </a:r>
                      <a:r>
                        <a:rPr lang="en-US" sz="2400" dirty="0" err="1">
                          <a:solidFill>
                            <a:srgbClr val="000000"/>
                          </a:solidFill>
                          <a:effectLst/>
                        </a:rPr>
                        <a:t>Kontrolü</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3783962"/>
                  </a:ext>
                </a:extLst>
              </a:tr>
              <a:tr h="474976">
                <a:tc>
                  <a:txBody>
                    <a:bodyPr/>
                    <a:lstStyle/>
                    <a:p>
                      <a:pPr algn="ctr">
                        <a:lnSpc>
                          <a:spcPct val="115000"/>
                        </a:lnSpc>
                        <a:spcAft>
                          <a:spcPts val="1000"/>
                        </a:spcAft>
                        <a:buNone/>
                      </a:pPr>
                      <a:r>
                        <a:rPr lang="en-US" sz="2400" dirty="0" err="1">
                          <a:solidFill>
                            <a:srgbClr val="000000"/>
                          </a:solidFill>
                          <a:effectLst/>
                        </a:rPr>
                        <a:t>Sterilizasyon</a:t>
                      </a:r>
                      <a:r>
                        <a:rPr lang="en-US" sz="2400" dirty="0">
                          <a:solidFill>
                            <a:srgbClr val="000000"/>
                          </a:solidFill>
                          <a:effectLst/>
                        </a:rPr>
                        <a:t> </a:t>
                      </a:r>
                      <a:r>
                        <a:rPr lang="en-US" sz="2400" dirty="0" err="1">
                          <a:solidFill>
                            <a:srgbClr val="000000"/>
                          </a:solidFill>
                          <a:effectLst/>
                        </a:rPr>
                        <a:t>Yönetimi</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15285145"/>
                  </a:ext>
                </a:extLst>
              </a:tr>
              <a:tr h="433806">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tr-TR" sz="2400" dirty="0">
                          <a:solidFill>
                            <a:srgbClr val="000000"/>
                          </a:solidFill>
                          <a:effectLst/>
                        </a:rPr>
                        <a:t>Laboratuvar Hizmetleri</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39799814"/>
                  </a:ext>
                </a:extLst>
              </a:tr>
              <a:tr h="400435">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tr-TR" sz="2400" dirty="0">
                          <a:solidFill>
                            <a:srgbClr val="000000"/>
                          </a:solidFill>
                          <a:effectLst/>
                        </a:rPr>
                        <a:t>Güvenli cerrahi </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2740498"/>
                  </a:ext>
                </a:extLst>
              </a:tr>
              <a:tr h="323110">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en-US" sz="2400" dirty="0" err="1">
                          <a:solidFill>
                            <a:srgbClr val="000000"/>
                          </a:solidFill>
                          <a:effectLst/>
                        </a:rPr>
                        <a:t>Otelcilik</a:t>
                      </a:r>
                      <a:r>
                        <a:rPr lang="en-US" sz="2400" dirty="0">
                          <a:solidFill>
                            <a:srgbClr val="000000"/>
                          </a:solidFill>
                          <a:effectLst/>
                        </a:rPr>
                        <a:t> </a:t>
                      </a:r>
                      <a:r>
                        <a:rPr lang="en-US" sz="2400" dirty="0" err="1">
                          <a:solidFill>
                            <a:srgbClr val="000000"/>
                          </a:solidFill>
                          <a:effectLst/>
                        </a:rPr>
                        <a:t>Hizmetleri</a:t>
                      </a:r>
                      <a:endParaRPr lang="en-US" sz="2400" dirty="0">
                        <a:solidFill>
                          <a:srgbClr val="000000"/>
                        </a:solidFill>
                        <a:effectLst/>
                      </a:endParaRPr>
                    </a:p>
                  </a:txBody>
                  <a:tcPr marL="68580" marR="68580" marT="0" marB="0"/>
                </a:tc>
                <a:extLst>
                  <a:ext uri="{0D108BD9-81ED-4DB2-BD59-A6C34878D82A}">
                    <a16:rowId xmlns:a16="http://schemas.microsoft.com/office/drawing/2014/main" val="2438853927"/>
                  </a:ext>
                </a:extLst>
              </a:tr>
              <a:tr h="386313">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tr-TR" sz="2400" dirty="0">
                          <a:solidFill>
                            <a:srgbClr val="000000"/>
                          </a:solidFill>
                          <a:effectLst/>
                        </a:rPr>
                        <a:t>Malzeme ve Cihaz Yönetimi</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72354630"/>
                  </a:ext>
                </a:extLst>
              </a:tr>
              <a:tr h="386313">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tr-TR" sz="2400" dirty="0">
                          <a:solidFill>
                            <a:srgbClr val="000000"/>
                          </a:solidFill>
                          <a:effectLst/>
                        </a:rPr>
                        <a:t>Atık Yönetimi</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32578390"/>
                  </a:ext>
                </a:extLst>
              </a:tr>
              <a:tr h="615328">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tr-TR" sz="2400" dirty="0">
                          <a:solidFill>
                            <a:srgbClr val="000000"/>
                          </a:solidFill>
                          <a:effectLst/>
                        </a:rPr>
                        <a:t>Yaşam Sonu Hizmetler</a:t>
                      </a:r>
                      <a:endParaRPr lang="tr-TR" sz="24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60847943"/>
                  </a:ext>
                </a:extLst>
              </a:tr>
            </a:tbl>
          </a:graphicData>
        </a:graphic>
      </p:graphicFrame>
    </p:spTree>
    <p:extLst>
      <p:ext uri="{BB962C8B-B14F-4D97-AF65-F5344CB8AC3E}">
        <p14:creationId xmlns:p14="http://schemas.microsoft.com/office/powerpoint/2010/main" val="3728898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9993519" y="186285"/>
            <a:ext cx="2039841" cy="1382232"/>
          </a:xfrm>
          <a:prstGeom prst="rect">
            <a:avLst/>
          </a:prstGeom>
        </p:spPr>
      </p:pic>
      <p:sp>
        <p:nvSpPr>
          <p:cNvPr id="2" name="Title 1">
            <a:extLst>
              <a:ext uri="{FF2B5EF4-FFF2-40B4-BE49-F238E27FC236}">
                <a16:creationId xmlns:a16="http://schemas.microsoft.com/office/drawing/2014/main" id="{7C22D70D-1AFE-615C-E779-B1E9D4CCEF63}"/>
              </a:ext>
            </a:extLst>
          </p:cNvPr>
          <p:cNvSpPr>
            <a:spLocks noGrp="1"/>
          </p:cNvSpPr>
          <p:nvPr>
            <p:ph type="title"/>
          </p:nvPr>
        </p:nvSpPr>
        <p:spPr>
          <a:xfrm>
            <a:off x="583933" y="447024"/>
            <a:ext cx="10058400" cy="1450757"/>
          </a:xfrm>
        </p:spPr>
        <p:txBody>
          <a:bodyPr>
            <a:normAutofit/>
          </a:bodyPr>
          <a:lstStyle/>
          <a:p>
            <a:r>
              <a:rPr lang="en-GB" sz="4400" b="1" dirty="0">
                <a:solidFill>
                  <a:srgbClr val="7030A0"/>
                </a:solidFill>
                <a:latin typeface="+mn-lt"/>
              </a:rPr>
              <a:t>Sağlıkta Akreditasyon </a:t>
            </a:r>
            <a:br>
              <a:rPr lang="tr-TR" sz="4400" b="1" dirty="0">
                <a:solidFill>
                  <a:srgbClr val="7030A0"/>
                </a:solidFill>
                <a:latin typeface="+mn-lt"/>
              </a:rPr>
            </a:br>
            <a:r>
              <a:rPr lang="en-GB" sz="4400" b="1" dirty="0">
                <a:solidFill>
                  <a:srgbClr val="7030A0"/>
                </a:solidFill>
                <a:latin typeface="+mn-lt"/>
              </a:rPr>
              <a:t>Standartları </a:t>
            </a:r>
            <a:r>
              <a:rPr lang="en-GB" sz="4400" b="1" dirty="0" err="1">
                <a:solidFill>
                  <a:srgbClr val="7030A0"/>
                </a:solidFill>
                <a:latin typeface="+mn-lt"/>
              </a:rPr>
              <a:t>Hastane</a:t>
            </a:r>
            <a:r>
              <a:rPr lang="en-GB" sz="4400" b="1" dirty="0">
                <a:solidFill>
                  <a:srgbClr val="7030A0"/>
                </a:solidFill>
                <a:latin typeface="+mn-lt"/>
              </a:rPr>
              <a:t> </a:t>
            </a:r>
            <a:r>
              <a:rPr lang="en-GB" sz="4400" b="1" dirty="0" err="1">
                <a:solidFill>
                  <a:srgbClr val="7030A0"/>
                </a:solidFill>
                <a:latin typeface="+mn-lt"/>
              </a:rPr>
              <a:t>Seti</a:t>
            </a:r>
            <a:endParaRPr lang="en-GB" sz="4400" b="1" dirty="0">
              <a:solidFill>
                <a:srgbClr val="7030A0"/>
              </a:solidFill>
              <a:latin typeface="+mn-lt"/>
            </a:endParaRPr>
          </a:p>
        </p:txBody>
      </p:sp>
      <p:pic>
        <p:nvPicPr>
          <p:cNvPr id="7" name="Resim 6">
            <a:extLst>
              <a:ext uri="{FF2B5EF4-FFF2-40B4-BE49-F238E27FC236}">
                <a16:creationId xmlns:a16="http://schemas.microsoft.com/office/drawing/2014/main" id="{B89022AE-EB31-D505-80DF-210A0648FB88}"/>
              </a:ext>
            </a:extLst>
          </p:cNvPr>
          <p:cNvPicPr>
            <a:picLocks noChangeAspect="1"/>
          </p:cNvPicPr>
          <p:nvPr/>
        </p:nvPicPr>
        <p:blipFill>
          <a:blip r:embed="rId3"/>
          <a:srcRect l="32353" t="13118" r="34678" b="10931"/>
          <a:stretch>
            <a:fillRect/>
          </a:stretch>
        </p:blipFill>
        <p:spPr>
          <a:xfrm>
            <a:off x="7466204" y="1911685"/>
            <a:ext cx="4083122" cy="4182534"/>
          </a:xfrm>
          <a:prstGeom prst="rect">
            <a:avLst/>
          </a:prstGeom>
          <a:ln>
            <a:solidFill>
              <a:schemeClr val="accent1"/>
            </a:solidFill>
          </a:ln>
        </p:spPr>
      </p:pic>
      <p:sp>
        <p:nvSpPr>
          <p:cNvPr id="10" name="Metin kutusu 9">
            <a:extLst>
              <a:ext uri="{FF2B5EF4-FFF2-40B4-BE49-F238E27FC236}">
                <a16:creationId xmlns:a16="http://schemas.microsoft.com/office/drawing/2014/main" id="{AA17434C-4A3D-496A-1267-00B1E49C77DB}"/>
              </a:ext>
            </a:extLst>
          </p:cNvPr>
          <p:cNvSpPr txBox="1"/>
          <p:nvPr/>
        </p:nvSpPr>
        <p:spPr>
          <a:xfrm>
            <a:off x="515881" y="1911685"/>
            <a:ext cx="6824719" cy="4294382"/>
          </a:xfrm>
          <a:prstGeom prst="rect">
            <a:avLst/>
          </a:prstGeom>
          <a:ln>
            <a:solidFill>
              <a:schemeClr val="bg2">
                <a:lumMod val="50000"/>
              </a:schemeClr>
            </a:solidFill>
          </a:ln>
        </p:spPr>
        <p:txBody>
          <a:bodyPr vert="horz" lIns="91440" tIns="45720" rIns="91440" bIns="45720" rtlCol="0" anchor="ctr">
            <a:noAutofit/>
          </a:bodyPr>
          <a:lstStyle/>
          <a:p>
            <a:pPr indent="-228600" algn="just" defTabSz="914400">
              <a:lnSpc>
                <a:spcPct val="90000"/>
              </a:lnSpc>
              <a:spcAft>
                <a:spcPts val="600"/>
              </a:spcAft>
              <a:buFont typeface="Arial" panose="020B0604020202020204" pitchFamily="34" charset="0"/>
              <a:buChar char="•"/>
            </a:pPr>
            <a:r>
              <a:rPr lang="tr-TR" sz="2000" noProof="1">
                <a:solidFill>
                  <a:srgbClr val="000000"/>
                </a:solidFill>
                <a:effectLst/>
              </a:rPr>
              <a:t>Enfeksiyonların önlenmesi ve kontrolüne yönelik çalışmalar ve oluşturulacak program kapsamında temizlik konusu ele</a:t>
            </a:r>
            <a:r>
              <a:rPr lang="tr-TR" sz="2000" noProof="1">
                <a:solidFill>
                  <a:srgbClr val="000000"/>
                </a:solidFill>
              </a:rPr>
              <a:t> </a:t>
            </a:r>
            <a:r>
              <a:rPr lang="tr-TR" sz="2000" noProof="1">
                <a:solidFill>
                  <a:srgbClr val="000000"/>
                </a:solidFill>
                <a:effectLst/>
              </a:rPr>
              <a:t>alınmalıdır</a:t>
            </a:r>
          </a:p>
          <a:p>
            <a:pPr indent="-228600" algn="just" defTabSz="914400">
              <a:lnSpc>
                <a:spcPct val="90000"/>
              </a:lnSpc>
              <a:spcAft>
                <a:spcPts val="600"/>
              </a:spcAft>
              <a:buFont typeface="Arial" panose="020B0604020202020204" pitchFamily="34" charset="0"/>
              <a:buChar char="•"/>
            </a:pPr>
            <a:r>
              <a:rPr lang="tr-TR" sz="2000" noProof="1">
                <a:solidFill>
                  <a:srgbClr val="000000"/>
                </a:solidFill>
                <a:effectLst/>
              </a:rPr>
              <a:t>Temizlik, dezenfeksiyon, sterilizasyon, asepsi ve antisepsi süreçlerine yönelik kurallar belirlenmelidir. Bu süreçlerde;</a:t>
            </a:r>
          </a:p>
          <a:p>
            <a:pPr indent="-228600" algn="just" defTabSz="914400">
              <a:lnSpc>
                <a:spcPct val="90000"/>
              </a:lnSpc>
              <a:spcAft>
                <a:spcPts val="600"/>
              </a:spcAft>
              <a:buFont typeface="Arial" panose="020B0604020202020204" pitchFamily="34" charset="0"/>
              <a:buChar char="•"/>
            </a:pPr>
            <a:r>
              <a:rPr lang="tr-TR" sz="2000" noProof="1">
                <a:solidFill>
                  <a:srgbClr val="000000"/>
                </a:solidFill>
                <a:effectLst/>
              </a:rPr>
              <a:t>Uygulanma zamanı</a:t>
            </a:r>
          </a:p>
          <a:p>
            <a:pPr indent="-228600" algn="just" defTabSz="914400">
              <a:lnSpc>
                <a:spcPct val="90000"/>
              </a:lnSpc>
              <a:spcAft>
                <a:spcPts val="600"/>
              </a:spcAft>
              <a:buFont typeface="Arial" panose="020B0604020202020204" pitchFamily="34" charset="0"/>
              <a:buChar char="•"/>
            </a:pPr>
            <a:r>
              <a:rPr lang="tr-TR" sz="2000" noProof="1">
                <a:solidFill>
                  <a:srgbClr val="000000"/>
                </a:solidFill>
                <a:effectLst/>
              </a:rPr>
              <a:t>Uygulama kapsamı</a:t>
            </a:r>
          </a:p>
          <a:p>
            <a:pPr indent="-228600" algn="just" defTabSz="914400">
              <a:lnSpc>
                <a:spcPct val="90000"/>
              </a:lnSpc>
              <a:spcAft>
                <a:spcPts val="600"/>
              </a:spcAft>
              <a:buFont typeface="Arial" panose="020B0604020202020204" pitchFamily="34" charset="0"/>
              <a:buChar char="•"/>
            </a:pPr>
            <a:r>
              <a:rPr lang="tr-TR" sz="2000" noProof="1">
                <a:solidFill>
                  <a:srgbClr val="000000"/>
                </a:solidFill>
                <a:effectLst/>
              </a:rPr>
              <a:t>Uygulama yöntemi ve kullanılacak materyal</a:t>
            </a:r>
          </a:p>
          <a:p>
            <a:pPr indent="-228600" algn="just" defTabSz="914400">
              <a:lnSpc>
                <a:spcPct val="90000"/>
              </a:lnSpc>
              <a:spcAft>
                <a:spcPts val="600"/>
              </a:spcAft>
              <a:buFont typeface="Arial" panose="020B0604020202020204" pitchFamily="34" charset="0"/>
              <a:buChar char="•"/>
            </a:pPr>
            <a:r>
              <a:rPr lang="tr-TR" sz="2000" noProof="1">
                <a:solidFill>
                  <a:srgbClr val="000000"/>
                </a:solidFill>
                <a:effectLst/>
              </a:rPr>
              <a:t>Uygulamalarının etkinliğinin izlenmesine yönelik süreç belirlenmelidir</a:t>
            </a:r>
          </a:p>
        </p:txBody>
      </p:sp>
    </p:spTree>
    <p:extLst>
      <p:ext uri="{BB962C8B-B14F-4D97-AF65-F5344CB8AC3E}">
        <p14:creationId xmlns:p14="http://schemas.microsoft.com/office/powerpoint/2010/main" val="3496087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749E38C-AD77-1912-6C49-38A82BFA51B9}"/>
              </a:ext>
            </a:extLst>
          </p:cNvPr>
          <p:cNvPicPr>
            <a:picLocks noChangeAspect="1"/>
          </p:cNvPicPr>
          <p:nvPr/>
        </p:nvPicPr>
        <p:blipFill>
          <a:blip r:embed="rId2"/>
          <a:srcRect l="32353" t="13118" r="34678" b="10931"/>
          <a:stretch>
            <a:fillRect/>
          </a:stretch>
        </p:blipFill>
        <p:spPr>
          <a:xfrm>
            <a:off x="7234022" y="1350482"/>
            <a:ext cx="3172427" cy="4567718"/>
          </a:xfrm>
          <a:prstGeom prst="rect">
            <a:avLst/>
          </a:prstGeom>
          <a:ln>
            <a:solidFill>
              <a:schemeClr val="accent1"/>
            </a:solidFill>
          </a:ln>
        </p:spPr>
      </p:pic>
      <p:sp>
        <p:nvSpPr>
          <p:cNvPr id="3" name="Metin kutusu 2">
            <a:extLst>
              <a:ext uri="{FF2B5EF4-FFF2-40B4-BE49-F238E27FC236}">
                <a16:creationId xmlns:a16="http://schemas.microsoft.com/office/drawing/2014/main" id="{E9A8C474-29A0-4D23-C45A-9D78D1B5F46B}"/>
              </a:ext>
            </a:extLst>
          </p:cNvPr>
          <p:cNvSpPr txBox="1"/>
          <p:nvPr/>
        </p:nvSpPr>
        <p:spPr>
          <a:xfrm>
            <a:off x="462854" y="1994116"/>
            <a:ext cx="6471346" cy="3511943"/>
          </a:xfrm>
          <a:prstGeom prst="rect">
            <a:avLst/>
          </a:prstGeom>
          <a:ln w="19050">
            <a:solidFill>
              <a:schemeClr val="bg2">
                <a:lumMod val="50000"/>
              </a:schemeClr>
            </a:solidFill>
          </a:ln>
        </p:spPr>
        <p:txBody>
          <a:bodyPr vert="horz" lIns="91440" tIns="45720" rIns="91440" bIns="45720" rtlCol="0" anchor="ctr">
            <a:noAutofit/>
          </a:bodyPr>
          <a:lstStyle/>
          <a:p>
            <a:pPr marL="34290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rPr>
              <a:t>Hastane temizliğine yönelik politikalar belirlenmeli, planlar oluşturulmalı, enfeksiyon açısından özellikli alanlar belirlenmeli, sorumlular tanımlanmalı, hangi alanda, hangi temizlik malzemelerinin, kim tarafından, nasıl uygulanacağı ve uygulamaların etkinliğinin nasıl ve kim tarafından kontrol edileceği belirlenmelidir</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6" name="Metin kutusu 5">
            <a:extLst>
              <a:ext uri="{FF2B5EF4-FFF2-40B4-BE49-F238E27FC236}">
                <a16:creationId xmlns:a16="http://schemas.microsoft.com/office/drawing/2014/main" id="{EA87D6D3-7C30-CDA0-901C-5D3FE1673064}"/>
              </a:ext>
            </a:extLst>
          </p:cNvPr>
          <p:cNvSpPr txBox="1"/>
          <p:nvPr/>
        </p:nvSpPr>
        <p:spPr>
          <a:xfrm>
            <a:off x="694266" y="502705"/>
            <a:ext cx="6705600" cy="1446550"/>
          </a:xfrm>
          <a:prstGeom prst="rect">
            <a:avLst/>
          </a:prstGeom>
          <a:noFill/>
        </p:spPr>
        <p:txBody>
          <a:bodyPr wrap="square">
            <a:spAutoFit/>
          </a:bodyPr>
          <a:lstStyle/>
          <a:p>
            <a:r>
              <a:rPr lang="en-GB" sz="4400" b="1" dirty="0" err="1">
                <a:solidFill>
                  <a:srgbClr val="7030A0"/>
                </a:solidFill>
              </a:rPr>
              <a:t>Sağlıkta</a:t>
            </a:r>
            <a:r>
              <a:rPr lang="en-GB" sz="4400" b="1" dirty="0">
                <a:solidFill>
                  <a:srgbClr val="7030A0"/>
                </a:solidFill>
              </a:rPr>
              <a:t> </a:t>
            </a:r>
            <a:r>
              <a:rPr lang="en-GB" sz="4400" b="1" dirty="0" err="1">
                <a:solidFill>
                  <a:srgbClr val="7030A0"/>
                </a:solidFill>
              </a:rPr>
              <a:t>Akreditasyon</a:t>
            </a:r>
            <a:r>
              <a:rPr lang="en-GB" sz="4400" b="1" dirty="0">
                <a:solidFill>
                  <a:srgbClr val="7030A0"/>
                </a:solidFill>
              </a:rPr>
              <a:t> </a:t>
            </a:r>
            <a:br>
              <a:rPr lang="tr-TR" sz="4400" b="1" dirty="0">
                <a:solidFill>
                  <a:srgbClr val="7030A0"/>
                </a:solidFill>
              </a:rPr>
            </a:br>
            <a:r>
              <a:rPr lang="en-GB" sz="4400" b="1" dirty="0" err="1">
                <a:solidFill>
                  <a:srgbClr val="7030A0"/>
                </a:solidFill>
              </a:rPr>
              <a:t>Standartları</a:t>
            </a:r>
            <a:r>
              <a:rPr lang="en-GB" sz="4400" b="1" dirty="0">
                <a:solidFill>
                  <a:srgbClr val="7030A0"/>
                </a:solidFill>
              </a:rPr>
              <a:t> </a:t>
            </a:r>
            <a:r>
              <a:rPr lang="en-GB" sz="4400" b="1" dirty="0" err="1">
                <a:solidFill>
                  <a:srgbClr val="7030A0"/>
                </a:solidFill>
              </a:rPr>
              <a:t>Hastane</a:t>
            </a:r>
            <a:r>
              <a:rPr lang="en-GB" sz="4400" b="1" dirty="0">
                <a:solidFill>
                  <a:srgbClr val="7030A0"/>
                </a:solidFill>
              </a:rPr>
              <a:t> Seti</a:t>
            </a:r>
            <a:endParaRPr lang="tr-TR" sz="4400" dirty="0"/>
          </a:p>
        </p:txBody>
      </p:sp>
    </p:spTree>
    <p:extLst>
      <p:ext uri="{BB962C8B-B14F-4D97-AF65-F5344CB8AC3E}">
        <p14:creationId xmlns:p14="http://schemas.microsoft.com/office/powerpoint/2010/main" val="10288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64CEFECE-661A-CC8F-945E-AF7247F13E71}"/>
              </a:ext>
            </a:extLst>
          </p:cNvPr>
          <p:cNvSpPr>
            <a:spLocks noGrp="1"/>
          </p:cNvSpPr>
          <p:nvPr>
            <p:ph type="ctrTitle"/>
          </p:nvPr>
        </p:nvSpPr>
        <p:spPr>
          <a:xfrm>
            <a:off x="550333" y="2534209"/>
            <a:ext cx="10658375" cy="1944658"/>
          </a:xfrm>
          <a:solidFill>
            <a:srgbClr val="636AA2"/>
          </a:solidFill>
          <a:scene3d>
            <a:camera prst="orthographicFront"/>
            <a:lightRig rig="threePt" dir="t"/>
          </a:scene3d>
          <a:sp3d>
            <a:bevelT w="501650" prst="coolSlant"/>
            <a:bevelB w="495300" h="50800" prst="softRound"/>
          </a:sp3d>
        </p:spPr>
        <p:txBody>
          <a:bodyPr>
            <a:normAutofit/>
          </a:bodyPr>
          <a:lstStyle/>
          <a:p>
            <a:r>
              <a:rPr lang="tr-TR" sz="5400" b="1" dirty="0">
                <a:solidFill>
                  <a:schemeClr val="bg1"/>
                </a:solidFill>
                <a:latin typeface="+mn-lt"/>
              </a:rPr>
              <a:t>AKREDİTASYON VE STANDART KAVRAMLARINA GENEL BAKIŞ</a:t>
            </a:r>
          </a:p>
        </p:txBody>
      </p:sp>
      <p:pic>
        <p:nvPicPr>
          <p:cNvPr id="8" name="Resim 7">
            <a:extLst>
              <a:ext uri="{FF2B5EF4-FFF2-40B4-BE49-F238E27FC236}">
                <a16:creationId xmlns:a16="http://schemas.microsoft.com/office/drawing/2014/main" id="{1571A4E9-E17E-3934-CD02-F728926578DF}"/>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792547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682FA01-4D7B-EC13-31FB-B33AA8A810A4}"/>
              </a:ext>
            </a:extLst>
          </p:cNvPr>
          <p:cNvPicPr>
            <a:picLocks noChangeAspect="1"/>
          </p:cNvPicPr>
          <p:nvPr/>
        </p:nvPicPr>
        <p:blipFill>
          <a:blip r:embed="rId2"/>
          <a:srcRect l="32353" t="13118" r="34678" b="10931"/>
          <a:stretch>
            <a:fillRect/>
          </a:stretch>
        </p:blipFill>
        <p:spPr>
          <a:xfrm>
            <a:off x="6744757" y="1750778"/>
            <a:ext cx="3697788" cy="4392746"/>
          </a:xfrm>
          <a:prstGeom prst="rect">
            <a:avLst/>
          </a:prstGeom>
          <a:ln>
            <a:solidFill>
              <a:schemeClr val="accent1"/>
            </a:solidFill>
          </a:ln>
        </p:spPr>
      </p:pic>
      <p:sp>
        <p:nvSpPr>
          <p:cNvPr id="3" name="Metin kutusu 2">
            <a:extLst>
              <a:ext uri="{FF2B5EF4-FFF2-40B4-BE49-F238E27FC236}">
                <a16:creationId xmlns:a16="http://schemas.microsoft.com/office/drawing/2014/main" id="{3656A423-2F24-2F82-0DCF-CD6C3D2434A8}"/>
              </a:ext>
            </a:extLst>
          </p:cNvPr>
          <p:cNvSpPr txBox="1"/>
          <p:nvPr/>
        </p:nvSpPr>
        <p:spPr>
          <a:xfrm>
            <a:off x="151459" y="1855653"/>
            <a:ext cx="6254631" cy="4392746"/>
          </a:xfrm>
          <a:prstGeom prst="rect">
            <a:avLst/>
          </a:prstGeom>
          <a:ln>
            <a:solidFill>
              <a:schemeClr val="bg2">
                <a:lumMod val="50000"/>
              </a:schemeClr>
            </a:solidFill>
          </a:ln>
        </p:spPr>
        <p:txBody>
          <a:bodyPr vert="horz" lIns="91440" tIns="45720" rIns="91440" bIns="45720" rtlCol="0" anchor="ctr">
            <a:noAutofit/>
          </a:bodyPr>
          <a:lstStyle/>
          <a:p>
            <a:pPr marL="114300" indent="-342900" algn="just" defTabSz="914400">
              <a:lnSpc>
                <a:spcPct val="90000"/>
              </a:lnSpc>
              <a:spcAft>
                <a:spcPts val="600"/>
              </a:spcAft>
              <a:buClr>
                <a:srgbClr val="FF9900"/>
              </a:buClr>
              <a:buFont typeface="Wingdings" panose="05000000000000000000" pitchFamily="2" charset="2"/>
              <a:buChar char="q"/>
            </a:pPr>
            <a:r>
              <a:rPr lang="tr-TR" sz="2000" noProof="1">
                <a:solidFill>
                  <a:srgbClr val="000000"/>
                </a:solidFill>
              </a:rPr>
              <a:t>Hastanenin tüm alanlarını kapsayacak şekilde temizlik planı ve ilgili dokümanlar oluşturulmalıdır: Dokümanlarda asgari aşağıdaki konular yer almalıdır:</a:t>
            </a:r>
          </a:p>
          <a:p>
            <a:pPr algn="just" defTabSz="914400">
              <a:lnSpc>
                <a:spcPct val="90000"/>
              </a:lnSpc>
              <a:spcAft>
                <a:spcPts val="600"/>
              </a:spcAft>
            </a:pPr>
            <a:r>
              <a:rPr lang="tr-TR" sz="2000" noProof="1">
                <a:solidFill>
                  <a:srgbClr val="000000"/>
                </a:solidFill>
              </a:rPr>
              <a:t>-Bölüm ya da alan bazında belirlenen risk düzeyi</a:t>
            </a:r>
          </a:p>
          <a:p>
            <a:pPr algn="just" defTabSz="914400">
              <a:lnSpc>
                <a:spcPct val="90000"/>
              </a:lnSpc>
              <a:spcAft>
                <a:spcPts val="600"/>
              </a:spcAft>
            </a:pPr>
            <a:r>
              <a:rPr lang="tr-TR" sz="2000" noProof="1">
                <a:solidFill>
                  <a:srgbClr val="000000"/>
                </a:solidFill>
              </a:rPr>
              <a:t>-İlgili alanda kullanılacak temizlik malzemeleri</a:t>
            </a:r>
          </a:p>
          <a:p>
            <a:pPr algn="just" defTabSz="914400">
              <a:lnSpc>
                <a:spcPct val="90000"/>
              </a:lnSpc>
              <a:spcAft>
                <a:spcPts val="600"/>
              </a:spcAft>
            </a:pPr>
            <a:r>
              <a:rPr lang="tr-TR" sz="2000" noProof="1">
                <a:solidFill>
                  <a:srgbClr val="000000"/>
                </a:solidFill>
              </a:rPr>
              <a:t>-Malzeme ve ekipmanların temizliği ile etkin ve güvenli kullanımına yönelik kurallar</a:t>
            </a:r>
          </a:p>
          <a:p>
            <a:pPr algn="just" defTabSz="914400">
              <a:lnSpc>
                <a:spcPct val="90000"/>
              </a:lnSpc>
              <a:spcAft>
                <a:spcPts val="600"/>
              </a:spcAft>
            </a:pPr>
            <a:r>
              <a:rPr lang="tr-TR" sz="2000" noProof="1">
                <a:solidFill>
                  <a:srgbClr val="000000"/>
                </a:solidFill>
              </a:rPr>
              <a:t>-Temizlik sıklığı</a:t>
            </a:r>
          </a:p>
          <a:p>
            <a:pPr algn="just" defTabSz="914400">
              <a:lnSpc>
                <a:spcPct val="90000"/>
              </a:lnSpc>
              <a:spcAft>
                <a:spcPts val="600"/>
              </a:spcAft>
            </a:pPr>
            <a:r>
              <a:rPr lang="tr-TR" sz="2000" noProof="1">
                <a:solidFill>
                  <a:srgbClr val="000000"/>
                </a:solidFill>
              </a:rPr>
              <a:t>-Temizlik kuralları</a:t>
            </a:r>
          </a:p>
          <a:p>
            <a:pPr algn="just" defTabSz="914400">
              <a:lnSpc>
                <a:spcPct val="90000"/>
              </a:lnSpc>
              <a:spcAft>
                <a:spcPts val="600"/>
              </a:spcAft>
            </a:pPr>
            <a:r>
              <a:rPr lang="tr-TR" sz="2000" noProof="1">
                <a:solidFill>
                  <a:srgbClr val="000000"/>
                </a:solidFill>
              </a:rPr>
              <a:t>-Olası kirlilik oluşturan kazalar sonrasında temizliğin nasılyapılacağına ilişkin kurallar</a:t>
            </a:r>
          </a:p>
          <a:p>
            <a:pPr algn="just" defTabSz="914400">
              <a:lnSpc>
                <a:spcPct val="90000"/>
              </a:lnSpc>
              <a:spcAft>
                <a:spcPts val="600"/>
              </a:spcAft>
            </a:pPr>
            <a:r>
              <a:rPr lang="tr-TR" sz="2000" noProof="1">
                <a:solidFill>
                  <a:srgbClr val="000000"/>
                </a:solidFill>
              </a:rPr>
              <a:t>-Temizlik kontrolünün kim rafından nasıl yapılacağı</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6" name="Metin kutusu 5">
            <a:extLst>
              <a:ext uri="{FF2B5EF4-FFF2-40B4-BE49-F238E27FC236}">
                <a16:creationId xmlns:a16="http://schemas.microsoft.com/office/drawing/2014/main" id="{23D66F7C-5BED-AA98-62D7-EA5F357D2050}"/>
              </a:ext>
            </a:extLst>
          </p:cNvPr>
          <p:cNvSpPr txBox="1"/>
          <p:nvPr/>
        </p:nvSpPr>
        <p:spPr>
          <a:xfrm>
            <a:off x="940127" y="187333"/>
            <a:ext cx="6629400" cy="1446550"/>
          </a:xfrm>
          <a:prstGeom prst="rect">
            <a:avLst/>
          </a:prstGeom>
          <a:noFill/>
        </p:spPr>
        <p:txBody>
          <a:bodyPr wrap="square">
            <a:spAutoFit/>
          </a:bodyPr>
          <a:lstStyle/>
          <a:p>
            <a:r>
              <a:rPr lang="en-GB" sz="4400" b="1" dirty="0" err="1">
                <a:solidFill>
                  <a:srgbClr val="7030A0"/>
                </a:solidFill>
                <a:latin typeface="+mn-lt"/>
              </a:rPr>
              <a:t>Sağlıkta</a:t>
            </a:r>
            <a:r>
              <a:rPr lang="en-GB" sz="4400" b="1" dirty="0">
                <a:solidFill>
                  <a:srgbClr val="7030A0"/>
                </a:solidFill>
                <a:latin typeface="+mn-lt"/>
              </a:rPr>
              <a:t> </a:t>
            </a:r>
            <a:r>
              <a:rPr lang="en-GB" sz="4400" b="1" dirty="0" err="1">
                <a:solidFill>
                  <a:srgbClr val="7030A0"/>
                </a:solidFill>
                <a:latin typeface="+mn-lt"/>
              </a:rPr>
              <a:t>Akreditasyon</a:t>
            </a:r>
            <a:r>
              <a:rPr lang="en-GB" sz="4400" b="1" dirty="0">
                <a:solidFill>
                  <a:srgbClr val="7030A0"/>
                </a:solidFill>
                <a:latin typeface="+mn-lt"/>
              </a:rPr>
              <a:t> </a:t>
            </a:r>
            <a:br>
              <a:rPr lang="tr-TR" sz="4400" b="1" dirty="0">
                <a:solidFill>
                  <a:srgbClr val="7030A0"/>
                </a:solidFill>
                <a:latin typeface="+mn-lt"/>
              </a:rPr>
            </a:br>
            <a:r>
              <a:rPr lang="en-GB" sz="4400" b="1" dirty="0" err="1">
                <a:solidFill>
                  <a:srgbClr val="7030A0"/>
                </a:solidFill>
                <a:latin typeface="+mn-lt"/>
              </a:rPr>
              <a:t>Standartları</a:t>
            </a:r>
            <a:r>
              <a:rPr lang="en-GB" sz="4400" b="1" dirty="0">
                <a:solidFill>
                  <a:srgbClr val="7030A0"/>
                </a:solidFill>
                <a:latin typeface="+mn-lt"/>
              </a:rPr>
              <a:t> </a:t>
            </a:r>
            <a:r>
              <a:rPr lang="en-GB" sz="4400" b="1" dirty="0" err="1">
                <a:solidFill>
                  <a:srgbClr val="7030A0"/>
                </a:solidFill>
                <a:latin typeface="+mn-lt"/>
              </a:rPr>
              <a:t>Hastane</a:t>
            </a:r>
            <a:r>
              <a:rPr lang="en-GB" sz="4400" b="1" dirty="0">
                <a:solidFill>
                  <a:srgbClr val="7030A0"/>
                </a:solidFill>
                <a:latin typeface="+mn-lt"/>
              </a:rPr>
              <a:t> Seti</a:t>
            </a:r>
            <a:endParaRPr lang="tr-TR" sz="4400" dirty="0"/>
          </a:p>
        </p:txBody>
      </p:sp>
    </p:spTree>
    <p:extLst>
      <p:ext uri="{BB962C8B-B14F-4D97-AF65-F5344CB8AC3E}">
        <p14:creationId xmlns:p14="http://schemas.microsoft.com/office/powerpoint/2010/main" val="1886508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3104899-513A-EFD2-B3D5-7AE25F1C7623}"/>
              </a:ext>
            </a:extLst>
          </p:cNvPr>
          <p:cNvPicPr>
            <a:picLocks noChangeAspect="1"/>
          </p:cNvPicPr>
          <p:nvPr/>
        </p:nvPicPr>
        <p:blipFill>
          <a:blip r:embed="rId2"/>
          <a:srcRect l="32645" t="13119" r="35574" b="11587"/>
          <a:stretch>
            <a:fillRect/>
          </a:stretch>
        </p:blipFill>
        <p:spPr>
          <a:xfrm>
            <a:off x="7318088" y="1314207"/>
            <a:ext cx="3341446" cy="4668003"/>
          </a:xfrm>
          <a:prstGeom prst="rect">
            <a:avLst/>
          </a:prstGeom>
          <a:ln>
            <a:solidFill>
              <a:schemeClr val="accent1"/>
            </a:solidFill>
          </a:ln>
        </p:spPr>
      </p:pic>
      <p:sp>
        <p:nvSpPr>
          <p:cNvPr id="3" name="Metin kutusu 2">
            <a:extLst>
              <a:ext uri="{FF2B5EF4-FFF2-40B4-BE49-F238E27FC236}">
                <a16:creationId xmlns:a16="http://schemas.microsoft.com/office/drawing/2014/main" id="{1E680817-E7D4-6D69-693B-0EFEF62F4020}"/>
              </a:ext>
            </a:extLst>
          </p:cNvPr>
          <p:cNvSpPr txBox="1"/>
          <p:nvPr/>
        </p:nvSpPr>
        <p:spPr>
          <a:xfrm>
            <a:off x="483799" y="2031101"/>
            <a:ext cx="6645134" cy="3511943"/>
          </a:xfrm>
          <a:prstGeom prst="rect">
            <a:avLst/>
          </a:prstGeom>
          <a:ln w="19050">
            <a:solidFill>
              <a:schemeClr val="bg2">
                <a:lumMod val="50000"/>
              </a:schemeClr>
            </a:solidFill>
          </a:ln>
        </p:spPr>
        <p:txBody>
          <a:bodyPr vert="horz" lIns="91440" tIns="45720" rIns="91440" bIns="45720" rtlCol="0" anchor="ctr">
            <a:noAutofit/>
          </a:bodyPr>
          <a:lstStyle/>
          <a:p>
            <a:pPr marL="11430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Yıkama, Dezenfeksiyon ve Paketleme Süreçlerinde;</a:t>
            </a:r>
            <a:r>
              <a:rPr lang="tr-TR" sz="2400" noProof="1">
                <a:solidFill>
                  <a:srgbClr val="000000"/>
                </a:solidFill>
              </a:rPr>
              <a:t> </a:t>
            </a:r>
            <a:r>
              <a:rPr lang="tr-TR" sz="2400" noProof="1">
                <a:solidFill>
                  <a:srgbClr val="000000"/>
                </a:solidFill>
                <a:effectLst/>
              </a:rPr>
              <a:t>paket içeriği, temizlik, bütünlük ve hasar açısından kontrol edilmeli ve gerekli bakım uygulamaları yapılmalıdır</a:t>
            </a:r>
          </a:p>
          <a:p>
            <a:pPr marL="11430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Sterilizasyon ünitesinde kullanılan tüm cihaz ve ekipmanın belirlenen sıklık ve yöntem ile temizlik, bakım ve kontrolleri yapılmalıdır</a:t>
            </a:r>
          </a:p>
          <a:p>
            <a:pPr marL="11430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Steril malzeme depolarında gerekli fiziki koşullar</a:t>
            </a:r>
            <a:r>
              <a:rPr lang="tr-TR" sz="2400" noProof="1">
                <a:solidFill>
                  <a:srgbClr val="000000"/>
                </a:solidFill>
              </a:rPr>
              <a:t> </a:t>
            </a:r>
            <a:r>
              <a:rPr lang="tr-TR" sz="2400" noProof="1">
                <a:solidFill>
                  <a:srgbClr val="000000"/>
                </a:solidFill>
                <a:effectLst/>
              </a:rPr>
              <a:t>(yer tavan yüksekliği, hava sirkülasyonu, ısı, nem, temizlik vb.) sağlanmalıdır</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6" name="Metin kutusu 5">
            <a:extLst>
              <a:ext uri="{FF2B5EF4-FFF2-40B4-BE49-F238E27FC236}">
                <a16:creationId xmlns:a16="http://schemas.microsoft.com/office/drawing/2014/main" id="{903A3717-6281-C679-79FC-11B8EE9D7419}"/>
              </a:ext>
            </a:extLst>
          </p:cNvPr>
          <p:cNvSpPr txBox="1"/>
          <p:nvPr/>
        </p:nvSpPr>
        <p:spPr>
          <a:xfrm>
            <a:off x="753532" y="279247"/>
            <a:ext cx="6564556" cy="1446550"/>
          </a:xfrm>
          <a:prstGeom prst="rect">
            <a:avLst/>
          </a:prstGeom>
          <a:noFill/>
        </p:spPr>
        <p:txBody>
          <a:bodyPr wrap="square">
            <a:spAutoFit/>
          </a:bodyPr>
          <a:lstStyle/>
          <a:p>
            <a:r>
              <a:rPr lang="en-GB" sz="4400" b="1" dirty="0" err="1">
                <a:solidFill>
                  <a:srgbClr val="7030A0"/>
                </a:solidFill>
                <a:latin typeface="+mn-lt"/>
              </a:rPr>
              <a:t>Sağlıkta</a:t>
            </a:r>
            <a:r>
              <a:rPr lang="en-GB" sz="4400" b="1" dirty="0">
                <a:solidFill>
                  <a:srgbClr val="7030A0"/>
                </a:solidFill>
                <a:latin typeface="+mn-lt"/>
              </a:rPr>
              <a:t> </a:t>
            </a:r>
            <a:r>
              <a:rPr lang="en-GB" sz="4400" b="1" dirty="0" err="1">
                <a:solidFill>
                  <a:srgbClr val="7030A0"/>
                </a:solidFill>
                <a:latin typeface="+mn-lt"/>
              </a:rPr>
              <a:t>Akreditasyon</a:t>
            </a:r>
            <a:r>
              <a:rPr lang="en-GB" sz="4400" b="1" dirty="0">
                <a:solidFill>
                  <a:srgbClr val="7030A0"/>
                </a:solidFill>
                <a:latin typeface="+mn-lt"/>
              </a:rPr>
              <a:t> </a:t>
            </a:r>
            <a:br>
              <a:rPr lang="tr-TR" sz="4400" b="1" dirty="0">
                <a:solidFill>
                  <a:srgbClr val="7030A0"/>
                </a:solidFill>
                <a:latin typeface="+mn-lt"/>
              </a:rPr>
            </a:br>
            <a:r>
              <a:rPr lang="en-GB" sz="4400" b="1" dirty="0" err="1">
                <a:solidFill>
                  <a:srgbClr val="7030A0"/>
                </a:solidFill>
                <a:latin typeface="+mn-lt"/>
              </a:rPr>
              <a:t>Standartları</a:t>
            </a:r>
            <a:r>
              <a:rPr lang="en-GB" sz="4400" b="1" dirty="0">
                <a:solidFill>
                  <a:srgbClr val="7030A0"/>
                </a:solidFill>
                <a:latin typeface="+mn-lt"/>
              </a:rPr>
              <a:t> </a:t>
            </a:r>
            <a:r>
              <a:rPr lang="en-GB" sz="4400" b="1" dirty="0" err="1">
                <a:solidFill>
                  <a:srgbClr val="7030A0"/>
                </a:solidFill>
                <a:latin typeface="+mn-lt"/>
              </a:rPr>
              <a:t>Hastane</a:t>
            </a:r>
            <a:r>
              <a:rPr lang="en-GB" sz="4400" b="1" dirty="0">
                <a:solidFill>
                  <a:srgbClr val="7030A0"/>
                </a:solidFill>
                <a:latin typeface="+mn-lt"/>
              </a:rPr>
              <a:t> Seti</a:t>
            </a:r>
            <a:endParaRPr lang="tr-TR" sz="4400" dirty="0"/>
          </a:p>
        </p:txBody>
      </p:sp>
    </p:spTree>
    <p:extLst>
      <p:ext uri="{BB962C8B-B14F-4D97-AF65-F5344CB8AC3E}">
        <p14:creationId xmlns:p14="http://schemas.microsoft.com/office/powerpoint/2010/main" val="241350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268A668-52A3-2D3B-2715-AD514CAC3849}"/>
              </a:ext>
            </a:extLst>
          </p:cNvPr>
          <p:cNvPicPr>
            <a:picLocks noChangeAspect="1"/>
          </p:cNvPicPr>
          <p:nvPr/>
        </p:nvPicPr>
        <p:blipFill>
          <a:blip r:embed="rId2"/>
          <a:srcRect l="32079" t="9617" r="32353" b="14213"/>
          <a:stretch>
            <a:fillRect/>
          </a:stretch>
        </p:blipFill>
        <p:spPr>
          <a:xfrm>
            <a:off x="6535672" y="1516987"/>
            <a:ext cx="4083651" cy="4477028"/>
          </a:xfrm>
          <a:prstGeom prst="rect">
            <a:avLst/>
          </a:prstGeom>
          <a:ln>
            <a:solidFill>
              <a:schemeClr val="accent1"/>
            </a:solidFill>
          </a:ln>
        </p:spPr>
      </p:pic>
      <p:sp>
        <p:nvSpPr>
          <p:cNvPr id="3" name="Metin kutusu 2">
            <a:extLst>
              <a:ext uri="{FF2B5EF4-FFF2-40B4-BE49-F238E27FC236}">
                <a16:creationId xmlns:a16="http://schemas.microsoft.com/office/drawing/2014/main" id="{074C98D5-419F-2004-9926-B928B7F639B0}"/>
              </a:ext>
            </a:extLst>
          </p:cNvPr>
          <p:cNvSpPr txBox="1"/>
          <p:nvPr/>
        </p:nvSpPr>
        <p:spPr>
          <a:xfrm>
            <a:off x="1090417" y="2953541"/>
            <a:ext cx="5149516" cy="1273977"/>
          </a:xfrm>
          <a:prstGeom prst="rect">
            <a:avLst/>
          </a:prstGeom>
          <a:ln w="19050">
            <a:solidFill>
              <a:schemeClr val="bg2">
                <a:lumMod val="50000"/>
              </a:schemeClr>
            </a:solidFill>
          </a:ln>
        </p:spPr>
        <p:txBody>
          <a:bodyPr vert="horz" lIns="91440" tIns="45720" rIns="91440" bIns="45720" rtlCol="0" anchor="t">
            <a:normAutofit/>
          </a:bodyPr>
          <a:lstStyle/>
          <a:p>
            <a:pPr algn="just" defTabSz="914400">
              <a:lnSpc>
                <a:spcPct val="90000"/>
              </a:lnSpc>
              <a:spcBef>
                <a:spcPct val="0"/>
              </a:spcBef>
              <a:spcAft>
                <a:spcPts val="600"/>
              </a:spcAft>
            </a:pPr>
            <a:r>
              <a:rPr lang="tr-TR" sz="2400" kern="1200" noProof="1">
                <a:solidFill>
                  <a:srgbClr val="000000"/>
                </a:solidFill>
                <a:effectLst/>
                <a:latin typeface="+mj-lt"/>
                <a:ea typeface="+mj-ea"/>
                <a:cs typeface="+mj-cs"/>
              </a:rPr>
              <a:t>Test sürecinde kullanılacak cihazlara ilişkin temizlik, bakım, onarım ve kalibrasyon süreçlerinin </a:t>
            </a:r>
            <a:r>
              <a:rPr lang="tr-TR" sz="2400" kern="1200" noProof="1">
                <a:solidFill>
                  <a:srgbClr val="000000"/>
                </a:solidFill>
                <a:effectLst/>
                <a:ea typeface="+mj-ea"/>
                <a:cs typeface="+mj-cs"/>
              </a:rPr>
              <a:t>tanımlanması</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6" name="Metin kutusu 5">
            <a:extLst>
              <a:ext uri="{FF2B5EF4-FFF2-40B4-BE49-F238E27FC236}">
                <a16:creationId xmlns:a16="http://schemas.microsoft.com/office/drawing/2014/main" id="{36EFA977-742C-2472-1C15-A6EF7E5CC426}"/>
              </a:ext>
            </a:extLst>
          </p:cNvPr>
          <p:cNvSpPr txBox="1"/>
          <p:nvPr/>
        </p:nvSpPr>
        <p:spPr>
          <a:xfrm>
            <a:off x="883808" y="343843"/>
            <a:ext cx="9043121" cy="1446550"/>
          </a:xfrm>
          <a:prstGeom prst="rect">
            <a:avLst/>
          </a:prstGeom>
          <a:noFill/>
        </p:spPr>
        <p:txBody>
          <a:bodyPr wrap="square">
            <a:spAutoFit/>
          </a:bodyPr>
          <a:lstStyle/>
          <a:p>
            <a:r>
              <a:rPr lang="en-GB" sz="4400" b="1" dirty="0" err="1">
                <a:solidFill>
                  <a:srgbClr val="7030A0"/>
                </a:solidFill>
                <a:latin typeface="+mn-lt"/>
              </a:rPr>
              <a:t>Sağlıkta</a:t>
            </a:r>
            <a:r>
              <a:rPr lang="en-GB" sz="4400" b="1" dirty="0">
                <a:solidFill>
                  <a:srgbClr val="7030A0"/>
                </a:solidFill>
                <a:latin typeface="+mn-lt"/>
              </a:rPr>
              <a:t> </a:t>
            </a:r>
            <a:r>
              <a:rPr lang="en-GB" sz="4400" b="1" dirty="0" err="1">
                <a:solidFill>
                  <a:srgbClr val="7030A0"/>
                </a:solidFill>
                <a:latin typeface="+mn-lt"/>
              </a:rPr>
              <a:t>Akreditasyon</a:t>
            </a:r>
            <a:r>
              <a:rPr lang="en-GB" sz="4400" b="1" dirty="0">
                <a:solidFill>
                  <a:srgbClr val="7030A0"/>
                </a:solidFill>
                <a:latin typeface="+mn-lt"/>
              </a:rPr>
              <a:t> </a:t>
            </a:r>
            <a:r>
              <a:rPr lang="en-GB" sz="4400" b="1" dirty="0" err="1">
                <a:solidFill>
                  <a:srgbClr val="7030A0"/>
                </a:solidFill>
                <a:latin typeface="+mn-lt"/>
              </a:rPr>
              <a:t>Standartları</a:t>
            </a:r>
            <a:r>
              <a:rPr lang="tr-TR" sz="4400" b="1" dirty="0">
                <a:solidFill>
                  <a:srgbClr val="7030A0"/>
                </a:solidFill>
              </a:rPr>
              <a:t> </a:t>
            </a:r>
            <a:r>
              <a:rPr lang="en-GB" sz="4400" b="1" dirty="0" err="1">
                <a:solidFill>
                  <a:srgbClr val="7030A0"/>
                </a:solidFill>
                <a:latin typeface="+mn-lt"/>
              </a:rPr>
              <a:t>Hastane</a:t>
            </a:r>
            <a:r>
              <a:rPr lang="en-GB" sz="4400" b="1" dirty="0">
                <a:solidFill>
                  <a:srgbClr val="7030A0"/>
                </a:solidFill>
                <a:latin typeface="+mn-lt"/>
              </a:rPr>
              <a:t> Seti</a:t>
            </a:r>
            <a:endParaRPr lang="tr-TR" sz="4400" dirty="0"/>
          </a:p>
        </p:txBody>
      </p:sp>
    </p:spTree>
    <p:extLst>
      <p:ext uri="{BB962C8B-B14F-4D97-AF65-F5344CB8AC3E}">
        <p14:creationId xmlns:p14="http://schemas.microsoft.com/office/powerpoint/2010/main" val="380404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ADA8DE4-FDA1-803B-144A-EE3BEC7ACF54}"/>
              </a:ext>
            </a:extLst>
          </p:cNvPr>
          <p:cNvPicPr>
            <a:picLocks noChangeAspect="1"/>
          </p:cNvPicPr>
          <p:nvPr/>
        </p:nvPicPr>
        <p:blipFill>
          <a:blip r:embed="rId2"/>
          <a:srcRect l="32353" t="13119" r="34268" b="11230"/>
          <a:stretch>
            <a:fillRect/>
          </a:stretch>
        </p:blipFill>
        <p:spPr>
          <a:xfrm>
            <a:off x="7336104" y="1619535"/>
            <a:ext cx="3758615" cy="4265261"/>
          </a:xfrm>
          <a:prstGeom prst="rect">
            <a:avLst/>
          </a:prstGeom>
          <a:ln>
            <a:solidFill>
              <a:schemeClr val="accent1"/>
            </a:solidFill>
          </a:ln>
        </p:spPr>
      </p:pic>
      <p:sp>
        <p:nvSpPr>
          <p:cNvPr id="3" name="Metin kutusu 2">
            <a:extLst>
              <a:ext uri="{FF2B5EF4-FFF2-40B4-BE49-F238E27FC236}">
                <a16:creationId xmlns:a16="http://schemas.microsoft.com/office/drawing/2014/main" id="{4DE41BB5-D3BB-B28A-C08A-48E27075DABE}"/>
              </a:ext>
            </a:extLst>
          </p:cNvPr>
          <p:cNvSpPr txBox="1"/>
          <p:nvPr/>
        </p:nvSpPr>
        <p:spPr>
          <a:xfrm>
            <a:off x="514305" y="2469086"/>
            <a:ext cx="6623096" cy="1919827"/>
          </a:xfrm>
          <a:prstGeom prst="rect">
            <a:avLst/>
          </a:prstGeom>
          <a:ln w="19050">
            <a:solidFill>
              <a:schemeClr val="bg2">
                <a:lumMod val="50000"/>
              </a:schemeClr>
            </a:solidFill>
          </a:ln>
        </p:spPr>
        <p:txBody>
          <a:bodyPr vert="horz" lIns="91440" tIns="45720" rIns="91440" bIns="45720" rtlCol="0" anchor="ctr">
            <a:normAutofit/>
          </a:bodyPr>
          <a:lstStyle/>
          <a:p>
            <a:pPr marL="40005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rPr>
              <a:t>Ameliyathanenin duvar, tavan ve zemininde kullanılacak olan malzemeler, dezenfeksiyon ve temizlemeye uygun antibakteriyel özellikte olmalıdır</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6" name="Metin kutusu 5">
            <a:extLst>
              <a:ext uri="{FF2B5EF4-FFF2-40B4-BE49-F238E27FC236}">
                <a16:creationId xmlns:a16="http://schemas.microsoft.com/office/drawing/2014/main" id="{C4489927-1BA2-3665-565E-67F80888B8AC}"/>
              </a:ext>
            </a:extLst>
          </p:cNvPr>
          <p:cNvSpPr txBox="1"/>
          <p:nvPr/>
        </p:nvSpPr>
        <p:spPr>
          <a:xfrm>
            <a:off x="592665" y="244822"/>
            <a:ext cx="7620002" cy="1446550"/>
          </a:xfrm>
          <a:prstGeom prst="rect">
            <a:avLst/>
          </a:prstGeom>
          <a:noFill/>
        </p:spPr>
        <p:txBody>
          <a:bodyPr wrap="square">
            <a:spAutoFit/>
          </a:bodyPr>
          <a:lstStyle/>
          <a:p>
            <a:r>
              <a:rPr lang="en-GB" sz="4400" b="1" dirty="0" err="1">
                <a:solidFill>
                  <a:srgbClr val="7030A0"/>
                </a:solidFill>
                <a:latin typeface="+mn-lt"/>
              </a:rPr>
              <a:t>Sağlıkta</a:t>
            </a:r>
            <a:r>
              <a:rPr lang="en-GB" sz="4400" b="1" dirty="0">
                <a:solidFill>
                  <a:srgbClr val="7030A0"/>
                </a:solidFill>
                <a:latin typeface="+mn-lt"/>
              </a:rPr>
              <a:t> </a:t>
            </a:r>
            <a:r>
              <a:rPr lang="en-GB" sz="4400" b="1" dirty="0" err="1">
                <a:solidFill>
                  <a:srgbClr val="7030A0"/>
                </a:solidFill>
                <a:latin typeface="+mn-lt"/>
              </a:rPr>
              <a:t>Akreditasyon</a:t>
            </a:r>
            <a:r>
              <a:rPr lang="tr-TR" sz="4400" b="1" dirty="0">
                <a:solidFill>
                  <a:srgbClr val="7030A0"/>
                </a:solidFill>
              </a:rPr>
              <a:t> </a:t>
            </a:r>
            <a:r>
              <a:rPr lang="en-GB" sz="4400" b="1" dirty="0" err="1">
                <a:solidFill>
                  <a:srgbClr val="7030A0"/>
                </a:solidFill>
                <a:latin typeface="+mn-lt"/>
              </a:rPr>
              <a:t>Standartları</a:t>
            </a:r>
            <a:r>
              <a:rPr lang="en-GB" sz="4400" b="1" dirty="0">
                <a:solidFill>
                  <a:srgbClr val="7030A0"/>
                </a:solidFill>
                <a:latin typeface="+mn-lt"/>
              </a:rPr>
              <a:t> </a:t>
            </a:r>
            <a:r>
              <a:rPr lang="en-GB" sz="4400" b="1" dirty="0" err="1">
                <a:solidFill>
                  <a:srgbClr val="7030A0"/>
                </a:solidFill>
                <a:latin typeface="+mn-lt"/>
              </a:rPr>
              <a:t>Hastane</a:t>
            </a:r>
            <a:r>
              <a:rPr lang="en-GB" sz="4400" b="1" dirty="0">
                <a:solidFill>
                  <a:srgbClr val="7030A0"/>
                </a:solidFill>
                <a:latin typeface="+mn-lt"/>
              </a:rPr>
              <a:t> Seti</a:t>
            </a:r>
            <a:endParaRPr lang="tr-TR" sz="4400" dirty="0"/>
          </a:p>
        </p:txBody>
      </p:sp>
    </p:spTree>
    <p:extLst>
      <p:ext uri="{BB962C8B-B14F-4D97-AF65-F5344CB8AC3E}">
        <p14:creationId xmlns:p14="http://schemas.microsoft.com/office/powerpoint/2010/main" val="2655628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30C16F6-EF1A-81AA-2A09-47CFDB30A85B}"/>
              </a:ext>
            </a:extLst>
          </p:cNvPr>
          <p:cNvPicPr>
            <a:picLocks noChangeAspect="1"/>
          </p:cNvPicPr>
          <p:nvPr/>
        </p:nvPicPr>
        <p:blipFill>
          <a:blip r:embed="rId2"/>
          <a:srcRect l="33037" t="10492" r="33447" b="12025"/>
          <a:stretch>
            <a:fillRect/>
          </a:stretch>
        </p:blipFill>
        <p:spPr>
          <a:xfrm>
            <a:off x="8157531" y="2135119"/>
            <a:ext cx="3684811" cy="3992990"/>
          </a:xfrm>
          <a:prstGeom prst="rect">
            <a:avLst/>
          </a:prstGeom>
          <a:ln>
            <a:solidFill>
              <a:schemeClr val="accent1"/>
            </a:solidFill>
          </a:ln>
        </p:spPr>
      </p:pic>
      <p:sp>
        <p:nvSpPr>
          <p:cNvPr id="3" name="Metin kutusu 2">
            <a:extLst>
              <a:ext uri="{FF2B5EF4-FFF2-40B4-BE49-F238E27FC236}">
                <a16:creationId xmlns:a16="http://schemas.microsoft.com/office/drawing/2014/main" id="{1C126CA6-2C25-AA99-ABCF-947121FFEE05}"/>
              </a:ext>
            </a:extLst>
          </p:cNvPr>
          <p:cNvSpPr txBox="1"/>
          <p:nvPr/>
        </p:nvSpPr>
        <p:spPr>
          <a:xfrm>
            <a:off x="677333" y="2135119"/>
            <a:ext cx="7143342" cy="4114800"/>
          </a:xfrm>
          <a:prstGeom prst="rect">
            <a:avLst/>
          </a:prstGeom>
          <a:ln w="19050">
            <a:solidFill>
              <a:schemeClr val="bg2">
                <a:lumMod val="50000"/>
              </a:schemeClr>
            </a:solidFill>
          </a:ln>
        </p:spPr>
        <p:txBody>
          <a:bodyPr vert="horz" lIns="91440" tIns="45720" rIns="91440" bIns="45720" rtlCol="0" anchor="ctr">
            <a:noAutofit/>
          </a:bodyPr>
          <a:lstStyle/>
          <a:p>
            <a:pPr marL="40005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Taşımada ve dağıtımda kullanılan yemek arabaları ile diğer ekipman ve malzemelerin temizlik ve dezenfeksiyonları yapılmalıdır</a:t>
            </a:r>
          </a:p>
          <a:p>
            <a:pPr marL="40005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Çamaşırhanede kullanılan ekipmanların kullanımına</a:t>
            </a:r>
            <a:r>
              <a:rPr lang="tr-TR" sz="2400" noProof="1">
                <a:solidFill>
                  <a:srgbClr val="000000"/>
                </a:solidFill>
              </a:rPr>
              <a:t> </a:t>
            </a:r>
            <a:r>
              <a:rPr lang="tr-TR" sz="2400" noProof="1">
                <a:solidFill>
                  <a:srgbClr val="000000"/>
                </a:solidFill>
                <a:effectLst/>
              </a:rPr>
              <a:t>ilişkin kurallar belirlenmeli, ekipmanların temizlik,</a:t>
            </a:r>
            <a:r>
              <a:rPr lang="tr-TR" sz="2400" noProof="1">
                <a:solidFill>
                  <a:srgbClr val="000000"/>
                </a:solidFill>
              </a:rPr>
              <a:t> </a:t>
            </a:r>
            <a:r>
              <a:rPr lang="tr-TR" sz="2400" noProof="1">
                <a:solidFill>
                  <a:srgbClr val="000000"/>
                </a:solidFill>
                <a:effectLst/>
              </a:rPr>
              <a:t>bakım, onarım ve kontrolü sağlanmalıdır</a:t>
            </a:r>
          </a:p>
          <a:p>
            <a:pPr marL="40005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Hasta odalarında hastanın tanı ve tedavisine yönelik gerekli ekipman ve malzeme bulunmalıdır. Bu ekipman ve malzemenin temizlik ve dezenfeksiyonu</a:t>
            </a:r>
            <a:r>
              <a:rPr lang="tr-TR" sz="2400" noProof="1">
                <a:solidFill>
                  <a:srgbClr val="000000"/>
                </a:solidFill>
              </a:rPr>
              <a:t> </a:t>
            </a:r>
            <a:r>
              <a:rPr lang="tr-TR" sz="2400" noProof="1">
                <a:solidFill>
                  <a:srgbClr val="000000"/>
                </a:solidFill>
                <a:effectLst/>
              </a:rPr>
              <a:t>yapılmalıdır</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6" name="Metin kutusu 5">
            <a:extLst>
              <a:ext uri="{FF2B5EF4-FFF2-40B4-BE49-F238E27FC236}">
                <a16:creationId xmlns:a16="http://schemas.microsoft.com/office/drawing/2014/main" id="{D6C3B2FD-2C0A-7F48-02C9-42BC7C1A9F02}"/>
              </a:ext>
            </a:extLst>
          </p:cNvPr>
          <p:cNvSpPr txBox="1"/>
          <p:nvPr/>
        </p:nvSpPr>
        <p:spPr>
          <a:xfrm>
            <a:off x="677333" y="442871"/>
            <a:ext cx="8627535" cy="1446550"/>
          </a:xfrm>
          <a:prstGeom prst="rect">
            <a:avLst/>
          </a:prstGeom>
          <a:noFill/>
        </p:spPr>
        <p:txBody>
          <a:bodyPr wrap="square">
            <a:spAutoFit/>
          </a:bodyPr>
          <a:lstStyle/>
          <a:p>
            <a:r>
              <a:rPr lang="en-GB" sz="4400" b="1" dirty="0" err="1">
                <a:solidFill>
                  <a:srgbClr val="7030A0"/>
                </a:solidFill>
                <a:latin typeface="+mn-lt"/>
              </a:rPr>
              <a:t>Sağlıkta</a:t>
            </a:r>
            <a:r>
              <a:rPr lang="en-GB" sz="4400" b="1" dirty="0">
                <a:solidFill>
                  <a:srgbClr val="7030A0"/>
                </a:solidFill>
                <a:latin typeface="+mn-lt"/>
              </a:rPr>
              <a:t> </a:t>
            </a:r>
            <a:r>
              <a:rPr lang="en-GB" sz="4400" b="1" dirty="0" err="1">
                <a:solidFill>
                  <a:srgbClr val="7030A0"/>
                </a:solidFill>
                <a:latin typeface="+mn-lt"/>
              </a:rPr>
              <a:t>Akreditasyon</a:t>
            </a:r>
            <a:r>
              <a:rPr lang="tr-TR" sz="4400" b="1" dirty="0">
                <a:solidFill>
                  <a:srgbClr val="7030A0"/>
                </a:solidFill>
              </a:rPr>
              <a:t> </a:t>
            </a:r>
            <a:r>
              <a:rPr lang="en-GB" sz="4400" b="1" dirty="0" err="1">
                <a:solidFill>
                  <a:srgbClr val="7030A0"/>
                </a:solidFill>
                <a:latin typeface="+mn-lt"/>
              </a:rPr>
              <a:t>Standartları</a:t>
            </a:r>
            <a:r>
              <a:rPr lang="en-GB" sz="4400" b="1" dirty="0">
                <a:solidFill>
                  <a:srgbClr val="7030A0"/>
                </a:solidFill>
                <a:latin typeface="+mn-lt"/>
              </a:rPr>
              <a:t> </a:t>
            </a:r>
            <a:endParaRPr lang="tr-TR" sz="4400" b="1" dirty="0">
              <a:solidFill>
                <a:srgbClr val="7030A0"/>
              </a:solidFill>
              <a:latin typeface="+mn-lt"/>
            </a:endParaRPr>
          </a:p>
          <a:p>
            <a:r>
              <a:rPr lang="en-GB" sz="4400" b="1" dirty="0" err="1">
                <a:solidFill>
                  <a:srgbClr val="7030A0"/>
                </a:solidFill>
                <a:latin typeface="+mn-lt"/>
              </a:rPr>
              <a:t>Hastane</a:t>
            </a:r>
            <a:r>
              <a:rPr lang="en-GB" sz="4400" b="1" dirty="0">
                <a:solidFill>
                  <a:srgbClr val="7030A0"/>
                </a:solidFill>
                <a:latin typeface="+mn-lt"/>
              </a:rPr>
              <a:t> Seti</a:t>
            </a:r>
            <a:endParaRPr lang="tr-TR" sz="4400" dirty="0"/>
          </a:p>
        </p:txBody>
      </p:sp>
    </p:spTree>
    <p:extLst>
      <p:ext uri="{BB962C8B-B14F-4D97-AF65-F5344CB8AC3E}">
        <p14:creationId xmlns:p14="http://schemas.microsoft.com/office/powerpoint/2010/main" val="2976357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626FBE8-235F-0153-A91D-801FCA3A4810}"/>
              </a:ext>
            </a:extLst>
          </p:cNvPr>
          <p:cNvPicPr>
            <a:picLocks noChangeAspect="1"/>
          </p:cNvPicPr>
          <p:nvPr/>
        </p:nvPicPr>
        <p:blipFill>
          <a:blip r:embed="rId2"/>
          <a:srcRect l="32080" t="15308" r="34268" b="6771"/>
          <a:stretch>
            <a:fillRect/>
          </a:stretch>
        </p:blipFill>
        <p:spPr>
          <a:xfrm>
            <a:off x="7139624" y="1761066"/>
            <a:ext cx="4459711" cy="4256348"/>
          </a:xfrm>
          <a:prstGeom prst="rect">
            <a:avLst/>
          </a:prstGeom>
          <a:ln>
            <a:solidFill>
              <a:schemeClr val="accent1"/>
            </a:solidFill>
          </a:ln>
        </p:spPr>
      </p:pic>
      <p:sp>
        <p:nvSpPr>
          <p:cNvPr id="3" name="Metin kutusu 2">
            <a:extLst>
              <a:ext uri="{FF2B5EF4-FFF2-40B4-BE49-F238E27FC236}">
                <a16:creationId xmlns:a16="http://schemas.microsoft.com/office/drawing/2014/main" id="{282A5D6C-BB83-AC2F-128A-A5338D830E86}"/>
              </a:ext>
            </a:extLst>
          </p:cNvPr>
          <p:cNvSpPr txBox="1"/>
          <p:nvPr/>
        </p:nvSpPr>
        <p:spPr>
          <a:xfrm>
            <a:off x="407598" y="2870200"/>
            <a:ext cx="6289535" cy="2418844"/>
          </a:xfrm>
          <a:prstGeom prst="rect">
            <a:avLst/>
          </a:prstGeom>
          <a:ln w="28575">
            <a:solidFill>
              <a:schemeClr val="bg2">
                <a:lumMod val="50000"/>
              </a:schemeClr>
            </a:solidFill>
          </a:ln>
        </p:spPr>
        <p:txBody>
          <a:bodyPr vert="horz" lIns="91440" tIns="45720" rIns="91440" bIns="45720" rtlCol="0" anchor="ctr">
            <a:normAutofit/>
          </a:bodyPr>
          <a:lstStyle/>
          <a:p>
            <a:pPr marL="400050" indent="-342900"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effectLst/>
              </a:rPr>
              <a:t>Malzeme ve cihaz yönetimine dair dokümanlar; malzeme ve</a:t>
            </a:r>
            <a:r>
              <a:rPr lang="tr-TR" sz="2400" noProof="1">
                <a:solidFill>
                  <a:srgbClr val="000000"/>
                </a:solidFill>
              </a:rPr>
              <a:t> </a:t>
            </a:r>
            <a:r>
              <a:rPr lang="tr-TR" sz="2400" noProof="1">
                <a:solidFill>
                  <a:srgbClr val="000000"/>
                </a:solidFill>
                <a:effectLst/>
              </a:rPr>
              <a:t>cihazlara özgü temizlik ve dezenfeksiyon süreçlerini</a:t>
            </a:r>
            <a:r>
              <a:rPr lang="tr-TR" sz="2400" noProof="1">
                <a:solidFill>
                  <a:srgbClr val="000000"/>
                </a:solidFill>
              </a:rPr>
              <a:t> </a:t>
            </a:r>
            <a:r>
              <a:rPr lang="tr-TR" sz="2400" noProof="1">
                <a:solidFill>
                  <a:srgbClr val="000000"/>
                </a:solidFill>
                <a:effectLst/>
              </a:rPr>
              <a:t>içermelidir</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5" name="Metin kutusu 4">
            <a:extLst>
              <a:ext uri="{FF2B5EF4-FFF2-40B4-BE49-F238E27FC236}">
                <a16:creationId xmlns:a16="http://schemas.microsoft.com/office/drawing/2014/main" id="{12C803F8-A829-7470-3CF6-52BFD1B6866B}"/>
              </a:ext>
            </a:extLst>
          </p:cNvPr>
          <p:cNvSpPr txBox="1"/>
          <p:nvPr/>
        </p:nvSpPr>
        <p:spPr>
          <a:xfrm>
            <a:off x="592665" y="244822"/>
            <a:ext cx="7620002" cy="1446550"/>
          </a:xfrm>
          <a:prstGeom prst="rect">
            <a:avLst/>
          </a:prstGeom>
          <a:noFill/>
        </p:spPr>
        <p:txBody>
          <a:bodyPr wrap="square">
            <a:spAutoFit/>
          </a:bodyPr>
          <a:lstStyle/>
          <a:p>
            <a:r>
              <a:rPr lang="en-GB" sz="4400" b="1" dirty="0" err="1">
                <a:solidFill>
                  <a:srgbClr val="7030A0"/>
                </a:solidFill>
                <a:latin typeface="+mn-lt"/>
              </a:rPr>
              <a:t>Sağlıkta</a:t>
            </a:r>
            <a:r>
              <a:rPr lang="en-GB" sz="4400" b="1" dirty="0">
                <a:solidFill>
                  <a:srgbClr val="7030A0"/>
                </a:solidFill>
                <a:latin typeface="+mn-lt"/>
              </a:rPr>
              <a:t> </a:t>
            </a:r>
            <a:r>
              <a:rPr lang="en-GB" sz="4400" b="1" dirty="0" err="1">
                <a:solidFill>
                  <a:srgbClr val="7030A0"/>
                </a:solidFill>
                <a:latin typeface="+mn-lt"/>
              </a:rPr>
              <a:t>Akreditasyon</a:t>
            </a:r>
            <a:r>
              <a:rPr lang="tr-TR" sz="4400" b="1" dirty="0">
                <a:solidFill>
                  <a:srgbClr val="7030A0"/>
                </a:solidFill>
              </a:rPr>
              <a:t> </a:t>
            </a:r>
            <a:r>
              <a:rPr lang="en-GB" sz="4400" b="1" dirty="0" err="1">
                <a:solidFill>
                  <a:srgbClr val="7030A0"/>
                </a:solidFill>
                <a:latin typeface="+mn-lt"/>
              </a:rPr>
              <a:t>Standartları</a:t>
            </a:r>
            <a:r>
              <a:rPr lang="en-GB" sz="4400" b="1" dirty="0">
                <a:solidFill>
                  <a:srgbClr val="7030A0"/>
                </a:solidFill>
                <a:latin typeface="+mn-lt"/>
              </a:rPr>
              <a:t> </a:t>
            </a:r>
            <a:r>
              <a:rPr lang="en-GB" sz="4400" b="1" dirty="0" err="1">
                <a:solidFill>
                  <a:srgbClr val="7030A0"/>
                </a:solidFill>
                <a:latin typeface="+mn-lt"/>
              </a:rPr>
              <a:t>Hastane</a:t>
            </a:r>
            <a:r>
              <a:rPr lang="en-GB" sz="4400" b="1" dirty="0">
                <a:solidFill>
                  <a:srgbClr val="7030A0"/>
                </a:solidFill>
                <a:latin typeface="+mn-lt"/>
              </a:rPr>
              <a:t> Seti</a:t>
            </a:r>
            <a:endParaRPr lang="tr-TR" sz="4400" dirty="0"/>
          </a:p>
        </p:txBody>
      </p:sp>
    </p:spTree>
    <p:extLst>
      <p:ext uri="{BB962C8B-B14F-4D97-AF65-F5344CB8AC3E}">
        <p14:creationId xmlns:p14="http://schemas.microsoft.com/office/powerpoint/2010/main" val="1565249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B03C0D0-4F05-9AC2-5BE6-B2580A98BF2D}"/>
              </a:ext>
            </a:extLst>
          </p:cNvPr>
          <p:cNvPicPr>
            <a:picLocks noChangeAspect="1"/>
          </p:cNvPicPr>
          <p:nvPr/>
        </p:nvPicPr>
        <p:blipFill>
          <a:blip r:embed="rId2"/>
          <a:srcRect l="35226" t="16840" r="33858" b="11368"/>
          <a:stretch>
            <a:fillRect/>
          </a:stretch>
        </p:blipFill>
        <p:spPr>
          <a:xfrm>
            <a:off x="7103533" y="1768533"/>
            <a:ext cx="3825222" cy="4420600"/>
          </a:xfrm>
          <a:prstGeom prst="rect">
            <a:avLst/>
          </a:prstGeom>
        </p:spPr>
      </p:pic>
      <p:sp>
        <p:nvSpPr>
          <p:cNvPr id="3" name="Metin kutusu 2">
            <a:extLst>
              <a:ext uri="{FF2B5EF4-FFF2-40B4-BE49-F238E27FC236}">
                <a16:creationId xmlns:a16="http://schemas.microsoft.com/office/drawing/2014/main" id="{C2A41FC9-4994-E1FA-8EC9-D7E1705B2546}"/>
              </a:ext>
            </a:extLst>
          </p:cNvPr>
          <p:cNvSpPr txBox="1"/>
          <p:nvPr/>
        </p:nvSpPr>
        <p:spPr>
          <a:xfrm>
            <a:off x="1007533" y="2882784"/>
            <a:ext cx="5939728" cy="2192098"/>
          </a:xfrm>
          <a:prstGeom prst="rect">
            <a:avLst/>
          </a:prstGeom>
          <a:ln w="19050">
            <a:solidFill>
              <a:schemeClr val="bg2">
                <a:lumMod val="50000"/>
              </a:schemeClr>
            </a:solidFill>
          </a:ln>
        </p:spPr>
        <p:txBody>
          <a:bodyPr vert="horz" lIns="91440" tIns="45720" rIns="91440" bIns="45720" rtlCol="0" anchor="ctr">
            <a:normAutofit/>
          </a:bodyPr>
          <a:lstStyle/>
          <a:p>
            <a:pPr marL="400050" indent="-342900" algn="just" defTabSz="914400">
              <a:lnSpc>
                <a:spcPct val="90000"/>
              </a:lnSpc>
              <a:spcAft>
                <a:spcPts val="600"/>
              </a:spcAft>
              <a:buClr>
                <a:srgbClr val="FF9900"/>
              </a:buClr>
              <a:buFont typeface="Wingdings" panose="05000000000000000000" pitchFamily="2" charset="2"/>
              <a:buChar char="q"/>
            </a:pPr>
            <a:r>
              <a:rPr lang="tr-TR" sz="2400" noProof="1">
                <a:solidFill>
                  <a:srgbClr val="000000"/>
                </a:solidFill>
              </a:rPr>
              <a:t>Tıbbi ve evsel atıkların uygun şekilde toplanması ve bertarafı ile hijyen sağlanmalıdır</a:t>
            </a:r>
            <a:endParaRPr lang="tr-TR" sz="2400" noProof="1">
              <a:solidFill>
                <a:srgbClr val="000000"/>
              </a:solidFill>
              <a:effectLst/>
            </a:endParaRP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10" name="Metin kutusu 9">
            <a:extLst>
              <a:ext uri="{FF2B5EF4-FFF2-40B4-BE49-F238E27FC236}">
                <a16:creationId xmlns:a16="http://schemas.microsoft.com/office/drawing/2014/main" id="{01BF0D49-7D10-EBD9-9593-40145C77D9B8}"/>
              </a:ext>
            </a:extLst>
          </p:cNvPr>
          <p:cNvSpPr txBox="1"/>
          <p:nvPr/>
        </p:nvSpPr>
        <p:spPr>
          <a:xfrm>
            <a:off x="1007533" y="345449"/>
            <a:ext cx="6096000"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Sağlıkta</a:t>
            </a:r>
            <a:r>
              <a:rPr kumimoji="0" lang="en-GB" sz="4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Akreditasyon</a:t>
            </a:r>
            <a:r>
              <a:rPr kumimoji="0" lang="tr-TR" sz="4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Standartları</a:t>
            </a:r>
            <a:r>
              <a:rPr kumimoji="0" lang="en-GB" sz="4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Hastane</a:t>
            </a:r>
            <a:r>
              <a:rPr kumimoji="0" lang="en-GB" sz="4000" b="1" i="0" u="none" strike="noStrike" kern="1200" cap="none" spc="0" normalizeH="0" baseline="0" noProof="0" dirty="0">
                <a:ln>
                  <a:noFill/>
                </a:ln>
                <a:solidFill>
                  <a:srgbClr val="7030A0"/>
                </a:solidFill>
                <a:effectLst/>
                <a:uLnTx/>
                <a:uFillTx/>
                <a:latin typeface="Calibri" panose="020F0502020204030204"/>
                <a:ea typeface="+mn-ea"/>
                <a:cs typeface="+mn-cs"/>
              </a:rPr>
              <a:t> Seti</a:t>
            </a:r>
            <a:endParaRPr kumimoji="0" lang="tr-TR" sz="4000" b="0" i="0" u="none" strike="noStrike" kern="1200" cap="none" spc="0" normalizeH="0" baseline="0" noProof="0" dirty="0">
              <a:ln>
                <a:noFill/>
              </a:ln>
              <a:solidFill>
                <a:srgbClr val="0F4C7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225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FACA81A-CEF0-0A4A-6FE2-A223A12F5FA6}"/>
              </a:ext>
            </a:extLst>
          </p:cNvPr>
          <p:cNvPicPr>
            <a:picLocks noChangeAspect="1"/>
          </p:cNvPicPr>
          <p:nvPr/>
        </p:nvPicPr>
        <p:blipFill>
          <a:blip r:embed="rId2"/>
          <a:srcRect l="31806" t="15089" r="33995" b="7210"/>
          <a:stretch>
            <a:fillRect/>
          </a:stretch>
        </p:blipFill>
        <p:spPr>
          <a:xfrm>
            <a:off x="6400803" y="766929"/>
            <a:ext cx="3749351" cy="5324142"/>
          </a:xfrm>
          <a:prstGeom prst="rect">
            <a:avLst/>
          </a:prstGeom>
        </p:spPr>
      </p:pic>
      <p:sp>
        <p:nvSpPr>
          <p:cNvPr id="3" name="Metin kutusu 2">
            <a:extLst>
              <a:ext uri="{FF2B5EF4-FFF2-40B4-BE49-F238E27FC236}">
                <a16:creationId xmlns:a16="http://schemas.microsoft.com/office/drawing/2014/main" id="{B7E20CFC-FC7B-9AAC-A953-755938DF881E}"/>
              </a:ext>
            </a:extLst>
          </p:cNvPr>
          <p:cNvSpPr txBox="1"/>
          <p:nvPr/>
        </p:nvSpPr>
        <p:spPr>
          <a:xfrm>
            <a:off x="627732" y="2513702"/>
            <a:ext cx="5307401" cy="2219166"/>
          </a:xfrm>
          <a:prstGeom prst="rect">
            <a:avLst/>
          </a:prstGeom>
          <a:ln w="19050">
            <a:solidFill>
              <a:schemeClr val="bg2">
                <a:lumMod val="50000"/>
              </a:schemeClr>
            </a:solidFill>
          </a:ln>
        </p:spPr>
        <p:txBody>
          <a:bodyPr vert="horz" lIns="91440" tIns="45720" rIns="91440" bIns="45720" rtlCol="0" anchor="ctr">
            <a:normAutofit/>
          </a:bodyPr>
          <a:lstStyle/>
          <a:p>
            <a:pPr marL="285750" indent="-228600" algn="just" defTabSz="914400">
              <a:lnSpc>
                <a:spcPct val="90000"/>
              </a:lnSpc>
              <a:spcAft>
                <a:spcPts val="600"/>
              </a:spcAft>
              <a:buFont typeface="Arial" panose="020B0604020202020204" pitchFamily="34" charset="0"/>
              <a:buChar char="•"/>
            </a:pPr>
            <a:r>
              <a:rPr lang="tr-TR" sz="2400" noProof="1">
                <a:solidFill>
                  <a:srgbClr val="000000"/>
                </a:solidFill>
                <a:effectLst/>
              </a:rPr>
              <a:t>Cenazenin bekletileceği alan ya da alanlarda temizlik, sıcaklık, aydınlatma, sıcak su sistemi, vb. fiziksel koşullara dikkat edilmelidir</a:t>
            </a: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3"/>
          <a:srcRect l="21985" r="19969"/>
          <a:stretch/>
        </p:blipFill>
        <p:spPr>
          <a:xfrm>
            <a:off x="10074799" y="134755"/>
            <a:ext cx="2039841" cy="1382232"/>
          </a:xfrm>
          <a:prstGeom prst="rect">
            <a:avLst/>
          </a:prstGeom>
        </p:spPr>
      </p:pic>
      <p:sp>
        <p:nvSpPr>
          <p:cNvPr id="8" name="Metin kutusu 7">
            <a:extLst>
              <a:ext uri="{FF2B5EF4-FFF2-40B4-BE49-F238E27FC236}">
                <a16:creationId xmlns:a16="http://schemas.microsoft.com/office/drawing/2014/main" id="{50A28C29-D280-3EA7-8E34-FDD34E57A4E8}"/>
              </a:ext>
            </a:extLst>
          </p:cNvPr>
          <p:cNvSpPr txBox="1"/>
          <p:nvPr/>
        </p:nvSpPr>
        <p:spPr>
          <a:xfrm>
            <a:off x="697964" y="684481"/>
            <a:ext cx="6096000"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Sağlıkta</a:t>
            </a:r>
            <a:r>
              <a:rPr kumimoji="0" lang="en-GB" sz="4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Akreditasyon</a:t>
            </a:r>
            <a:r>
              <a:rPr kumimoji="0" lang="tr-TR" sz="4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Standartları</a:t>
            </a:r>
            <a:r>
              <a:rPr kumimoji="0" lang="en-GB" sz="4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GB" sz="4000" b="1" i="0" u="none" strike="noStrike" kern="1200" cap="none" spc="0" normalizeH="0" baseline="0" noProof="0" dirty="0" err="1">
                <a:ln>
                  <a:noFill/>
                </a:ln>
                <a:solidFill>
                  <a:srgbClr val="7030A0"/>
                </a:solidFill>
                <a:effectLst/>
                <a:uLnTx/>
                <a:uFillTx/>
                <a:latin typeface="Calibri" panose="020F0502020204030204"/>
                <a:ea typeface="+mn-ea"/>
                <a:cs typeface="+mn-cs"/>
              </a:rPr>
              <a:t>Hastane</a:t>
            </a:r>
            <a:r>
              <a:rPr kumimoji="0" lang="en-GB" sz="4000" b="1" i="0" u="none" strike="noStrike" kern="1200" cap="none" spc="0" normalizeH="0" baseline="0" noProof="0" dirty="0">
                <a:ln>
                  <a:noFill/>
                </a:ln>
                <a:solidFill>
                  <a:srgbClr val="7030A0"/>
                </a:solidFill>
                <a:effectLst/>
                <a:uLnTx/>
                <a:uFillTx/>
                <a:latin typeface="Calibri" panose="020F0502020204030204"/>
                <a:ea typeface="+mn-ea"/>
                <a:cs typeface="+mn-cs"/>
              </a:rPr>
              <a:t> Seti</a:t>
            </a:r>
            <a:endParaRPr kumimoji="0" lang="tr-TR" sz="4000" b="0" i="0" u="none" strike="noStrike" kern="1200" cap="none" spc="0" normalizeH="0" baseline="0" noProof="0" dirty="0">
              <a:ln>
                <a:noFill/>
              </a:ln>
              <a:solidFill>
                <a:srgbClr val="0F4C7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08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355128"/>
            <a:ext cx="2039841" cy="1382232"/>
          </a:xfrm>
          <a:prstGeom prst="rect">
            <a:avLst/>
          </a:prstGeom>
        </p:spPr>
      </p:pic>
      <p:sp>
        <p:nvSpPr>
          <p:cNvPr id="10" name="Freeform: Shape 68">
            <a:extLst>
              <a:ext uri="{FF2B5EF4-FFF2-40B4-BE49-F238E27FC236}">
                <a16:creationId xmlns:a16="http://schemas.microsoft.com/office/drawing/2014/main" id="{0E33C198-7DC2-533E-A21E-FBDE7550EA8F}"/>
              </a:ext>
            </a:extLst>
          </p:cNvPr>
          <p:cNvSpPr/>
          <p:nvPr/>
        </p:nvSpPr>
        <p:spPr>
          <a:xfrm>
            <a:off x="588877" y="1526164"/>
            <a:ext cx="420285" cy="612065"/>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solidFill>
            <a:srgbClr val="EF414A"/>
          </a:solidFill>
          <a:ln w="0" cap="flat">
            <a:solidFill>
              <a:srgbClr val="EF414A"/>
            </a:solidFill>
            <a:prstDash val="solid"/>
            <a:miter/>
          </a:ln>
        </p:spPr>
        <p:txBody>
          <a:bodyPr rtlCol="0" anchor="ctr"/>
          <a:lstStyle/>
          <a:p>
            <a:endParaRPr lang="en-US"/>
          </a:p>
        </p:txBody>
      </p:sp>
      <p:sp>
        <p:nvSpPr>
          <p:cNvPr id="12" name="CustomShape 2">
            <a:extLst>
              <a:ext uri="{FF2B5EF4-FFF2-40B4-BE49-F238E27FC236}">
                <a16:creationId xmlns:a16="http://schemas.microsoft.com/office/drawing/2014/main" id="{0B05A750-CFB5-002A-D716-675892F9336E}"/>
              </a:ext>
            </a:extLst>
          </p:cNvPr>
          <p:cNvSpPr/>
          <p:nvPr/>
        </p:nvSpPr>
        <p:spPr>
          <a:xfrm>
            <a:off x="1009162" y="2138229"/>
            <a:ext cx="10146518" cy="3521085"/>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342900"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2000" dirty="0">
              <a:solidFill>
                <a:schemeClr val="tx1">
                  <a:lumMod val="75000"/>
                  <a:lumOff val="25000"/>
                </a:schemeClr>
              </a:solidFill>
            </a:endParaRPr>
          </a:p>
          <a:p>
            <a:pPr marL="342900" indent="-342900" algn="just">
              <a:buClr>
                <a:srgbClr val="FF9900"/>
              </a:buClr>
              <a:buFont typeface="Wingdings" panose="05000000000000000000" pitchFamily="2" charset="2"/>
              <a:buChar char="q"/>
            </a:pPr>
            <a:r>
              <a:rPr lang="tr-TR" sz="2400" dirty="0">
                <a:solidFill>
                  <a:srgbClr val="000000"/>
                </a:solidFill>
              </a:rPr>
              <a:t>Temizlik, sağlık hizmetlerinin görünmeyen ama en hayati bileşenlerinden biridir </a:t>
            </a:r>
          </a:p>
          <a:p>
            <a:pPr marL="342900" indent="-342900" algn="just">
              <a:buClr>
                <a:srgbClr val="FF9900"/>
              </a:buClr>
              <a:buFont typeface="Wingdings" panose="05000000000000000000" pitchFamily="2" charset="2"/>
              <a:buChar char="q"/>
            </a:pPr>
            <a:r>
              <a:rPr lang="tr-TR" sz="2400" dirty="0">
                <a:solidFill>
                  <a:srgbClr val="000000"/>
                </a:solidFill>
              </a:rPr>
              <a:t>Enfeksiyonların önlenmesi, hasta güvenliğinin sağlanması, çalışan sağlığının korunması ve genel bakım kalitesinin sürdürülebilmesi için temizlik uygulamalarının standartlara uygun ve sistematik şekilde yürütülmesi zorunludur</a:t>
            </a:r>
          </a:p>
          <a:p>
            <a:pPr marL="342900" indent="-342900" algn="just">
              <a:buClr>
                <a:srgbClr val="FF9900"/>
              </a:buClr>
              <a:buFont typeface="Wingdings" panose="05000000000000000000" pitchFamily="2" charset="2"/>
              <a:buChar char="q"/>
            </a:pPr>
            <a:r>
              <a:rPr lang="tr-TR" sz="2400" dirty="0">
                <a:solidFill>
                  <a:srgbClr val="000000"/>
                </a:solidFill>
              </a:rPr>
              <a:t>Türkiye Sağlıkta Akreditasyon Standartları (SAS) Hastane Seti, bu gerekliliği karşılamak üzere detaylı politikalar, prosedürler ve kontrol mekanizmaları öngörmektedir </a:t>
            </a:r>
          </a:p>
          <a:p>
            <a:pPr lvl="1" defTabSz="914400">
              <a:lnSpc>
                <a:spcPct val="90000"/>
              </a:lnSpc>
              <a:spcBef>
                <a:spcPts val="1200"/>
              </a:spcBef>
              <a:spcAft>
                <a:spcPts val="200"/>
              </a:spcAft>
              <a:buClr>
                <a:schemeClr val="accent1"/>
              </a:buClr>
              <a:buSzPct val="100000"/>
            </a:pPr>
            <a:endParaRPr lang="tr-TR" sz="7400" dirty="0">
              <a:solidFill>
                <a:schemeClr val="tx1">
                  <a:lumMod val="75000"/>
                  <a:lumOff val="25000"/>
                </a:schemeClr>
              </a:solidFill>
            </a:endParaRP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7400" dirty="0">
              <a:solidFill>
                <a:schemeClr val="tx1">
                  <a:lumMod val="75000"/>
                  <a:lumOff val="25000"/>
                </a:schemeClr>
              </a:solidFill>
            </a:endParaRP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7400" dirty="0">
              <a:solidFill>
                <a:schemeClr val="tx1">
                  <a:lumMod val="75000"/>
                  <a:lumOff val="25000"/>
                </a:schemeClr>
              </a:solidFill>
            </a:endParaRPr>
          </a:p>
          <a:p>
            <a:pPr marL="342900"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7400" dirty="0">
              <a:solidFill>
                <a:schemeClr val="tx1">
                  <a:lumMod val="75000"/>
                  <a:lumOff val="25000"/>
                </a:schemeClr>
              </a:solidFill>
            </a:endParaRPr>
          </a:p>
          <a:p>
            <a:pPr>
              <a:lnSpc>
                <a:spcPct val="100000"/>
              </a:lnSpc>
              <a:spcBef>
                <a:spcPts val="1001"/>
              </a:spcBef>
              <a:spcAft>
                <a:spcPts val="1599"/>
              </a:spcAft>
            </a:pPr>
            <a:endParaRPr lang="tr-TR" sz="2400" b="0" strike="noStrike" spc="-1" dirty="0">
              <a:latin typeface="Arial"/>
            </a:endParaRPr>
          </a:p>
        </p:txBody>
      </p:sp>
      <p:sp>
        <p:nvSpPr>
          <p:cNvPr id="2" name="Title 1">
            <a:extLst>
              <a:ext uri="{FF2B5EF4-FFF2-40B4-BE49-F238E27FC236}">
                <a16:creationId xmlns:a16="http://schemas.microsoft.com/office/drawing/2014/main" id="{D0F35868-FC84-00B2-DED4-7C39654D5C91}"/>
              </a:ext>
            </a:extLst>
          </p:cNvPr>
          <p:cNvSpPr>
            <a:spLocks noGrp="1"/>
          </p:cNvSpPr>
          <p:nvPr>
            <p:ph type="title"/>
          </p:nvPr>
        </p:nvSpPr>
        <p:spPr>
          <a:xfrm>
            <a:off x="1097280" y="286603"/>
            <a:ext cx="10058400" cy="1450757"/>
          </a:xfrm>
        </p:spPr>
        <p:txBody>
          <a:bodyPr>
            <a:normAutofit/>
          </a:bodyPr>
          <a:lstStyle/>
          <a:p>
            <a:r>
              <a:rPr lang="tr-TR" sz="5400" b="1" dirty="0">
                <a:solidFill>
                  <a:srgbClr val="7030A0"/>
                </a:solidFill>
                <a:latin typeface="+mn-lt"/>
              </a:rPr>
              <a:t>Sonuç</a:t>
            </a:r>
            <a:endParaRPr lang="en-GB" sz="5400" b="1" dirty="0">
              <a:solidFill>
                <a:srgbClr val="7030A0"/>
              </a:solidFill>
              <a:latin typeface="+mn-lt"/>
            </a:endParaRPr>
          </a:p>
        </p:txBody>
      </p:sp>
    </p:spTree>
    <p:extLst>
      <p:ext uri="{BB962C8B-B14F-4D97-AF65-F5344CB8AC3E}">
        <p14:creationId xmlns:p14="http://schemas.microsoft.com/office/powerpoint/2010/main" val="2334753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355128"/>
            <a:ext cx="2039841" cy="1382232"/>
          </a:xfrm>
          <a:prstGeom prst="rect">
            <a:avLst/>
          </a:prstGeom>
        </p:spPr>
      </p:pic>
      <p:sp>
        <p:nvSpPr>
          <p:cNvPr id="10" name="Freeform: Shape 68">
            <a:extLst>
              <a:ext uri="{FF2B5EF4-FFF2-40B4-BE49-F238E27FC236}">
                <a16:creationId xmlns:a16="http://schemas.microsoft.com/office/drawing/2014/main" id="{0E33C198-7DC2-533E-A21E-FBDE7550EA8F}"/>
              </a:ext>
            </a:extLst>
          </p:cNvPr>
          <p:cNvSpPr/>
          <p:nvPr/>
        </p:nvSpPr>
        <p:spPr>
          <a:xfrm>
            <a:off x="588877" y="1526164"/>
            <a:ext cx="420285" cy="612065"/>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solidFill>
            <a:srgbClr val="EF414A"/>
          </a:solidFill>
          <a:ln w="0" cap="flat">
            <a:solidFill>
              <a:srgbClr val="EF414A"/>
            </a:solidFill>
            <a:prstDash val="solid"/>
            <a:miter/>
          </a:ln>
        </p:spPr>
        <p:txBody>
          <a:bodyPr rtlCol="0" anchor="ctr"/>
          <a:lstStyle/>
          <a:p>
            <a:endParaRPr lang="en-US"/>
          </a:p>
        </p:txBody>
      </p:sp>
      <p:sp>
        <p:nvSpPr>
          <p:cNvPr id="12" name="CustomShape 2">
            <a:extLst>
              <a:ext uri="{FF2B5EF4-FFF2-40B4-BE49-F238E27FC236}">
                <a16:creationId xmlns:a16="http://schemas.microsoft.com/office/drawing/2014/main" id="{0B05A750-CFB5-002A-D716-675892F9336E}"/>
              </a:ext>
            </a:extLst>
          </p:cNvPr>
          <p:cNvSpPr/>
          <p:nvPr/>
        </p:nvSpPr>
        <p:spPr>
          <a:xfrm>
            <a:off x="907562" y="2151325"/>
            <a:ext cx="9929771" cy="3521085"/>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lnSpcReduction="10000"/>
          </a:bodyPr>
          <a:lstStyle/>
          <a:p>
            <a:pPr marL="342900" indent="-342900" defTabSz="914400">
              <a:lnSpc>
                <a:spcPct val="90000"/>
              </a:lnSpc>
              <a:spcBef>
                <a:spcPts val="1200"/>
              </a:spcBef>
              <a:spcAft>
                <a:spcPts val="200"/>
              </a:spcAft>
              <a:buClr>
                <a:srgbClr val="FF9900"/>
              </a:buClr>
              <a:buSzPct val="100000"/>
              <a:buFont typeface="Wingdings" panose="05000000000000000000" pitchFamily="2" charset="2"/>
              <a:buChar char="q"/>
            </a:pPr>
            <a:endParaRPr lang="tr-TR" sz="2000" dirty="0">
              <a:solidFill>
                <a:schemeClr val="tx1">
                  <a:lumMod val="75000"/>
                  <a:lumOff val="25000"/>
                </a:schemeClr>
              </a:solidFill>
            </a:endParaRPr>
          </a:p>
          <a:p>
            <a:pPr marL="342900" indent="-342900" algn="just">
              <a:buClr>
                <a:srgbClr val="FF9900"/>
              </a:buClr>
              <a:buFont typeface="Wingdings" panose="05000000000000000000" pitchFamily="2" charset="2"/>
              <a:buChar char="q"/>
            </a:pPr>
            <a:r>
              <a:rPr lang="tr-TR" sz="2400" dirty="0">
                <a:solidFill>
                  <a:srgbClr val="000000"/>
                </a:solidFill>
              </a:rPr>
              <a:t>Standartlar, sadece temizlik sıklığı ve malzeme kullanımını değil; aynı zamanda temizlik süreçlerinin planlanması, sorumluların belirlenmesi, etkinliğin izlenmesi ve kayıt altına alınmasını da kapsar</a:t>
            </a:r>
          </a:p>
          <a:p>
            <a:pPr marL="342900" indent="-342900" algn="just">
              <a:buClr>
                <a:srgbClr val="FF9900"/>
              </a:buClr>
              <a:buFont typeface="Wingdings" panose="05000000000000000000" pitchFamily="2" charset="2"/>
              <a:buChar char="q"/>
            </a:pPr>
            <a:r>
              <a:rPr lang="tr-TR" sz="2400" dirty="0">
                <a:solidFill>
                  <a:srgbClr val="000000"/>
                </a:solidFill>
              </a:rPr>
              <a:t>Ayrıca sterilizasyon, atık yönetimi, ekipman temizliği ve otelcilik hizmetleri gibi birçok farklı alanla entegre çalışılarak çok yönlü bir temizlik güvenliği sağlanır</a:t>
            </a:r>
          </a:p>
          <a:p>
            <a:pPr marL="342900" indent="-342900" algn="just">
              <a:buClr>
                <a:srgbClr val="FF9900"/>
              </a:buClr>
              <a:buFont typeface="Wingdings" panose="05000000000000000000" pitchFamily="2" charset="2"/>
              <a:buChar char="q"/>
            </a:pPr>
            <a:r>
              <a:rPr lang="tr-TR" sz="2400" dirty="0">
                <a:solidFill>
                  <a:srgbClr val="000000"/>
                </a:solidFill>
              </a:rPr>
              <a:t>Bu bağlamda, temizlik hizmetleri sağlık kuruluşlarında yalnızca destek hizmeti değil, hasta bakım sürecinin ayrılmaz bir parçası olarak ele alınmalı ve sürekli iyileştirme yaklaşımıyla yönetilmelidir</a:t>
            </a:r>
          </a:p>
          <a:p>
            <a:pPr lvl="1" defTabSz="914400">
              <a:lnSpc>
                <a:spcPct val="90000"/>
              </a:lnSpc>
              <a:spcBef>
                <a:spcPts val="1200"/>
              </a:spcBef>
              <a:spcAft>
                <a:spcPts val="200"/>
              </a:spcAft>
              <a:buClr>
                <a:schemeClr val="accent1"/>
              </a:buClr>
              <a:buSzPct val="100000"/>
            </a:pPr>
            <a:endParaRPr lang="tr-TR" sz="7400" dirty="0">
              <a:solidFill>
                <a:schemeClr val="tx1">
                  <a:lumMod val="75000"/>
                  <a:lumOff val="25000"/>
                </a:schemeClr>
              </a:solidFill>
            </a:endParaRP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7400" dirty="0">
              <a:solidFill>
                <a:schemeClr val="tx1">
                  <a:lumMod val="75000"/>
                  <a:lumOff val="25000"/>
                </a:schemeClr>
              </a:solidFill>
            </a:endParaRP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7400" dirty="0">
              <a:solidFill>
                <a:schemeClr val="tx1">
                  <a:lumMod val="75000"/>
                  <a:lumOff val="25000"/>
                </a:schemeClr>
              </a:solidFill>
            </a:endParaRPr>
          </a:p>
          <a:p>
            <a:pPr marL="342900" indent="-342900" defTabSz="914400">
              <a:lnSpc>
                <a:spcPct val="90000"/>
              </a:lnSpc>
              <a:spcBef>
                <a:spcPts val="1200"/>
              </a:spcBef>
              <a:spcAft>
                <a:spcPts val="200"/>
              </a:spcAft>
              <a:buClr>
                <a:schemeClr val="accent1"/>
              </a:buClr>
              <a:buSzPct val="100000"/>
              <a:buFont typeface="Wingdings" panose="05000000000000000000" pitchFamily="2" charset="2"/>
              <a:buChar char="ü"/>
            </a:pPr>
            <a:endParaRPr lang="tr-TR" sz="7400" dirty="0">
              <a:solidFill>
                <a:schemeClr val="tx1">
                  <a:lumMod val="75000"/>
                  <a:lumOff val="25000"/>
                </a:schemeClr>
              </a:solidFill>
            </a:endParaRPr>
          </a:p>
          <a:p>
            <a:pPr>
              <a:lnSpc>
                <a:spcPct val="100000"/>
              </a:lnSpc>
              <a:spcBef>
                <a:spcPts val="1001"/>
              </a:spcBef>
              <a:spcAft>
                <a:spcPts val="1599"/>
              </a:spcAft>
            </a:pPr>
            <a:endParaRPr lang="tr-TR" sz="2400" b="0" strike="noStrike" spc="-1" dirty="0">
              <a:latin typeface="Arial"/>
            </a:endParaRPr>
          </a:p>
        </p:txBody>
      </p:sp>
      <p:sp>
        <p:nvSpPr>
          <p:cNvPr id="2" name="Title 1">
            <a:extLst>
              <a:ext uri="{FF2B5EF4-FFF2-40B4-BE49-F238E27FC236}">
                <a16:creationId xmlns:a16="http://schemas.microsoft.com/office/drawing/2014/main" id="{D0F35868-FC84-00B2-DED4-7C39654D5C91}"/>
              </a:ext>
            </a:extLst>
          </p:cNvPr>
          <p:cNvSpPr>
            <a:spLocks noGrp="1"/>
          </p:cNvSpPr>
          <p:nvPr>
            <p:ph type="title"/>
          </p:nvPr>
        </p:nvSpPr>
        <p:spPr>
          <a:xfrm>
            <a:off x="1097280" y="286603"/>
            <a:ext cx="10058400" cy="1450757"/>
          </a:xfrm>
        </p:spPr>
        <p:txBody>
          <a:bodyPr>
            <a:normAutofit/>
          </a:bodyPr>
          <a:lstStyle/>
          <a:p>
            <a:r>
              <a:rPr lang="tr-TR" sz="5400" b="1" dirty="0">
                <a:solidFill>
                  <a:srgbClr val="7030A0"/>
                </a:solidFill>
                <a:latin typeface="+mn-lt"/>
              </a:rPr>
              <a:t>Sonuç</a:t>
            </a:r>
            <a:endParaRPr lang="en-GB" sz="5400" b="1" dirty="0">
              <a:solidFill>
                <a:srgbClr val="7030A0"/>
              </a:solidFill>
              <a:latin typeface="+mn-lt"/>
            </a:endParaRPr>
          </a:p>
        </p:txBody>
      </p:sp>
    </p:spTree>
    <p:extLst>
      <p:ext uri="{BB962C8B-B14F-4D97-AF65-F5344CB8AC3E}">
        <p14:creationId xmlns:p14="http://schemas.microsoft.com/office/powerpoint/2010/main" val="49418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152159" y="155612"/>
            <a:ext cx="2039841" cy="1382232"/>
          </a:xfrm>
          <a:prstGeom prst="rect">
            <a:avLst/>
          </a:prstGeom>
        </p:spPr>
      </p:pic>
      <p:sp>
        <p:nvSpPr>
          <p:cNvPr id="12" name="Metin kutusu 11">
            <a:extLst>
              <a:ext uri="{FF2B5EF4-FFF2-40B4-BE49-F238E27FC236}">
                <a16:creationId xmlns:a16="http://schemas.microsoft.com/office/drawing/2014/main" id="{50093E4B-8BBE-70FD-63DC-FD04E8004A66}"/>
              </a:ext>
            </a:extLst>
          </p:cNvPr>
          <p:cNvSpPr txBox="1"/>
          <p:nvPr/>
        </p:nvSpPr>
        <p:spPr>
          <a:xfrm>
            <a:off x="1097280" y="2365656"/>
            <a:ext cx="10196362" cy="1477328"/>
          </a:xfrm>
          <a:prstGeom prst="rect">
            <a:avLst/>
          </a:prstGeom>
          <a:noFill/>
        </p:spPr>
        <p:txBody>
          <a:bodyPr wrap="square">
            <a:spAutoFit/>
          </a:bodyPr>
          <a:lstStyle/>
          <a:p>
            <a:pPr algn="just"/>
            <a:r>
              <a:rPr lang="tr-TR" sz="2400" b="1" dirty="0">
                <a:solidFill>
                  <a:srgbClr val="000000"/>
                </a:solidFill>
              </a:rPr>
              <a:t>Akreditasyon</a:t>
            </a:r>
            <a:r>
              <a:rPr lang="tr-TR" sz="2400" dirty="0">
                <a:solidFill>
                  <a:srgbClr val="000000"/>
                </a:solidFill>
              </a:rPr>
              <a:t>, bir sağlık kuruluşunun, önceden tanımlanan standartlara uygunluğunun, herkesçe kabul gören tüzel bir kişilik tarafından değerlendirilip onaylandığı </a:t>
            </a:r>
            <a:r>
              <a:rPr lang="tr-TR" sz="2400" b="1" dirty="0">
                <a:solidFill>
                  <a:srgbClr val="000000"/>
                </a:solidFill>
              </a:rPr>
              <a:t>resmi bir süreç</a:t>
            </a:r>
            <a:r>
              <a:rPr lang="tr-TR" sz="2400" dirty="0">
                <a:solidFill>
                  <a:srgbClr val="000000"/>
                </a:solidFill>
              </a:rPr>
              <a:t>” olarak tanımlanmaktadır</a:t>
            </a:r>
          </a:p>
          <a:p>
            <a:endParaRPr lang="tr-TR" sz="1800" dirty="0"/>
          </a:p>
        </p:txBody>
      </p:sp>
      <p:sp>
        <p:nvSpPr>
          <p:cNvPr id="2" name="Title 1">
            <a:extLst>
              <a:ext uri="{FF2B5EF4-FFF2-40B4-BE49-F238E27FC236}">
                <a16:creationId xmlns:a16="http://schemas.microsoft.com/office/drawing/2014/main" id="{CDC73888-CA7B-C1D3-A136-5CF9D6F9606B}"/>
              </a:ext>
            </a:extLst>
          </p:cNvPr>
          <p:cNvSpPr>
            <a:spLocks noGrp="1"/>
          </p:cNvSpPr>
          <p:nvPr>
            <p:ph type="title"/>
          </p:nvPr>
        </p:nvSpPr>
        <p:spPr>
          <a:xfrm>
            <a:off x="1097280" y="286603"/>
            <a:ext cx="10058400" cy="1450757"/>
          </a:xfrm>
        </p:spPr>
        <p:txBody>
          <a:bodyPr>
            <a:normAutofit/>
          </a:bodyPr>
          <a:lstStyle/>
          <a:p>
            <a:r>
              <a:rPr lang="en-GB" sz="5400" b="1" dirty="0">
                <a:solidFill>
                  <a:srgbClr val="5E67A0"/>
                </a:solidFill>
                <a:latin typeface="+mn-lt"/>
              </a:rPr>
              <a:t>Akreditasyon</a:t>
            </a:r>
          </a:p>
        </p:txBody>
      </p:sp>
    </p:spTree>
    <p:extLst>
      <p:ext uri="{BB962C8B-B14F-4D97-AF65-F5344CB8AC3E}">
        <p14:creationId xmlns:p14="http://schemas.microsoft.com/office/powerpoint/2010/main" val="2724192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3242E4-8A28-CDB0-3B25-CDA4A8A01E82}"/>
              </a:ext>
            </a:extLst>
          </p:cNvPr>
          <p:cNvSpPr>
            <a:spLocks noGrp="1"/>
          </p:cNvSpPr>
          <p:nvPr>
            <p:ph idx="1"/>
          </p:nvPr>
        </p:nvSpPr>
        <p:spPr>
          <a:xfrm>
            <a:off x="1097280" y="1845733"/>
            <a:ext cx="10058400" cy="4362561"/>
          </a:xfrm>
        </p:spPr>
        <p:txBody>
          <a:bodyPr>
            <a:normAutofit fontScale="92500" lnSpcReduction="10000"/>
          </a:bodyPr>
          <a:lstStyle/>
          <a:p>
            <a:pPr marL="0" indent="0" algn="just">
              <a:buNone/>
            </a:pPr>
            <a:r>
              <a:rPr lang="tr-TR" dirty="0">
                <a:solidFill>
                  <a:srgbClr val="000000"/>
                </a:solidFill>
              </a:rPr>
              <a:t>1. Cengiz, C. (2018). Sağlık Hizmetlerinde Akreditasyon Programları ve TÜSKA. Sağlıkta Kalite ve Akreditasyon Dergisi, 1(1), 21-26</a:t>
            </a:r>
          </a:p>
          <a:p>
            <a:pPr marL="0" indent="0" algn="just">
              <a:buNone/>
            </a:pPr>
            <a:r>
              <a:rPr lang="tr-TR" dirty="0">
                <a:solidFill>
                  <a:srgbClr val="000000"/>
                </a:solidFill>
              </a:rPr>
              <a:t>2. Kavak, D. G. (2018). Türkiye </a:t>
            </a:r>
            <a:r>
              <a:rPr lang="tr-TR" dirty="0" err="1">
                <a:solidFill>
                  <a:srgbClr val="000000"/>
                </a:solidFill>
              </a:rPr>
              <a:t>Sağlik</a:t>
            </a:r>
            <a:r>
              <a:rPr lang="tr-TR" dirty="0">
                <a:solidFill>
                  <a:srgbClr val="000000"/>
                </a:solidFill>
              </a:rPr>
              <a:t> Hizmetleri Kalite Ve Akreditasyon Enstitüsü (</a:t>
            </a:r>
            <a:r>
              <a:rPr lang="tr-TR" dirty="0" err="1">
                <a:solidFill>
                  <a:srgbClr val="000000"/>
                </a:solidFill>
              </a:rPr>
              <a:t>Tüska</a:t>
            </a:r>
            <a:r>
              <a:rPr lang="tr-TR" dirty="0">
                <a:solidFill>
                  <a:srgbClr val="000000"/>
                </a:solidFill>
              </a:rPr>
              <a:t>) </a:t>
            </a:r>
            <a:r>
              <a:rPr lang="tr-TR" dirty="0" err="1">
                <a:solidFill>
                  <a:srgbClr val="000000"/>
                </a:solidFill>
              </a:rPr>
              <a:t>Sağlikta</a:t>
            </a:r>
            <a:r>
              <a:rPr lang="tr-TR" dirty="0">
                <a:solidFill>
                  <a:srgbClr val="000000"/>
                </a:solidFill>
              </a:rPr>
              <a:t> Akreditasyon </a:t>
            </a:r>
            <a:r>
              <a:rPr lang="tr-TR" dirty="0" err="1">
                <a:solidFill>
                  <a:srgbClr val="000000"/>
                </a:solidFill>
              </a:rPr>
              <a:t>Standartlari</a:t>
            </a:r>
            <a:r>
              <a:rPr lang="tr-TR" dirty="0">
                <a:solidFill>
                  <a:srgbClr val="000000"/>
                </a:solidFill>
              </a:rPr>
              <a:t>. Sağlıkta Kalite ve Akreditasyon Dergisi, 1(1), 14-20.</a:t>
            </a:r>
          </a:p>
          <a:p>
            <a:pPr marL="0" indent="0" algn="just">
              <a:buNone/>
            </a:pPr>
            <a:r>
              <a:rPr lang="tr-TR" dirty="0">
                <a:solidFill>
                  <a:srgbClr val="000000"/>
                </a:solidFill>
              </a:rPr>
              <a:t>3. </a:t>
            </a:r>
            <a:r>
              <a:rPr lang="tr-TR" dirty="0" err="1">
                <a:solidFill>
                  <a:srgbClr val="000000"/>
                </a:solidFill>
              </a:rPr>
              <a:t>Hussein</a:t>
            </a:r>
            <a:r>
              <a:rPr lang="tr-TR" dirty="0">
                <a:solidFill>
                  <a:srgbClr val="000000"/>
                </a:solidFill>
              </a:rPr>
              <a:t>, M., </a:t>
            </a:r>
            <a:r>
              <a:rPr lang="tr-TR" dirty="0" err="1">
                <a:solidFill>
                  <a:srgbClr val="000000"/>
                </a:solidFill>
              </a:rPr>
              <a:t>Pavlova</a:t>
            </a:r>
            <a:r>
              <a:rPr lang="tr-TR" dirty="0">
                <a:solidFill>
                  <a:srgbClr val="000000"/>
                </a:solidFill>
              </a:rPr>
              <a:t>, M., </a:t>
            </a:r>
            <a:r>
              <a:rPr lang="tr-TR" dirty="0" err="1">
                <a:solidFill>
                  <a:srgbClr val="000000"/>
                </a:solidFill>
              </a:rPr>
              <a:t>Ghalwash</a:t>
            </a:r>
            <a:r>
              <a:rPr lang="tr-TR" dirty="0">
                <a:solidFill>
                  <a:srgbClr val="000000"/>
                </a:solidFill>
              </a:rPr>
              <a:t>, M. et al. </a:t>
            </a:r>
            <a:r>
              <a:rPr lang="tr-TR" dirty="0" err="1">
                <a:solidFill>
                  <a:srgbClr val="000000"/>
                </a:solidFill>
              </a:rPr>
              <a:t>The</a:t>
            </a:r>
            <a:r>
              <a:rPr lang="tr-TR" dirty="0">
                <a:solidFill>
                  <a:srgbClr val="000000"/>
                </a:solidFill>
              </a:rPr>
              <a:t> </a:t>
            </a:r>
            <a:r>
              <a:rPr lang="tr-TR" dirty="0" err="1">
                <a:solidFill>
                  <a:srgbClr val="000000"/>
                </a:solidFill>
              </a:rPr>
              <a:t>impact</a:t>
            </a:r>
            <a:r>
              <a:rPr lang="tr-TR" dirty="0">
                <a:solidFill>
                  <a:srgbClr val="000000"/>
                </a:solidFill>
              </a:rPr>
              <a:t> of </a:t>
            </a:r>
            <a:r>
              <a:rPr lang="tr-TR" dirty="0" err="1">
                <a:solidFill>
                  <a:srgbClr val="000000"/>
                </a:solidFill>
              </a:rPr>
              <a:t>hospital</a:t>
            </a:r>
            <a:r>
              <a:rPr lang="tr-TR" dirty="0">
                <a:solidFill>
                  <a:srgbClr val="000000"/>
                </a:solidFill>
              </a:rPr>
              <a:t> </a:t>
            </a:r>
            <a:r>
              <a:rPr lang="tr-TR" dirty="0" err="1">
                <a:solidFill>
                  <a:srgbClr val="000000"/>
                </a:solidFill>
              </a:rPr>
              <a:t>accreditation</a:t>
            </a:r>
            <a:r>
              <a:rPr lang="tr-TR" dirty="0">
                <a:solidFill>
                  <a:srgbClr val="000000"/>
                </a:solidFill>
              </a:rPr>
              <a:t> on </a:t>
            </a:r>
            <a:r>
              <a:rPr lang="tr-TR" dirty="0" err="1">
                <a:solidFill>
                  <a:srgbClr val="000000"/>
                </a:solidFill>
              </a:rPr>
              <a:t>the</a:t>
            </a:r>
            <a:r>
              <a:rPr lang="tr-TR" dirty="0">
                <a:solidFill>
                  <a:srgbClr val="000000"/>
                </a:solidFill>
              </a:rPr>
              <a:t> </a:t>
            </a:r>
            <a:r>
              <a:rPr lang="tr-TR" dirty="0" err="1">
                <a:solidFill>
                  <a:srgbClr val="000000"/>
                </a:solidFill>
              </a:rPr>
              <a:t>quality</a:t>
            </a:r>
            <a:r>
              <a:rPr lang="tr-TR" dirty="0">
                <a:solidFill>
                  <a:srgbClr val="000000"/>
                </a:solidFill>
              </a:rPr>
              <a:t> of </a:t>
            </a:r>
            <a:r>
              <a:rPr lang="tr-TR" dirty="0" err="1">
                <a:solidFill>
                  <a:srgbClr val="000000"/>
                </a:solidFill>
              </a:rPr>
              <a:t>healthcare</a:t>
            </a:r>
            <a:r>
              <a:rPr lang="tr-TR" dirty="0">
                <a:solidFill>
                  <a:srgbClr val="000000"/>
                </a:solidFill>
              </a:rPr>
              <a:t>: a </a:t>
            </a:r>
            <a:r>
              <a:rPr lang="tr-TR" dirty="0" err="1">
                <a:solidFill>
                  <a:srgbClr val="000000"/>
                </a:solidFill>
              </a:rPr>
              <a:t>systematic</a:t>
            </a:r>
            <a:r>
              <a:rPr lang="tr-TR" dirty="0">
                <a:solidFill>
                  <a:srgbClr val="000000"/>
                </a:solidFill>
              </a:rPr>
              <a:t> </a:t>
            </a:r>
            <a:r>
              <a:rPr lang="tr-TR" dirty="0" err="1">
                <a:solidFill>
                  <a:srgbClr val="000000"/>
                </a:solidFill>
              </a:rPr>
              <a:t>literature</a:t>
            </a:r>
            <a:r>
              <a:rPr lang="tr-TR" dirty="0">
                <a:solidFill>
                  <a:srgbClr val="000000"/>
                </a:solidFill>
              </a:rPr>
              <a:t> </a:t>
            </a:r>
            <a:r>
              <a:rPr lang="tr-TR" dirty="0" err="1">
                <a:solidFill>
                  <a:srgbClr val="000000"/>
                </a:solidFill>
              </a:rPr>
              <a:t>review</a:t>
            </a:r>
            <a:r>
              <a:rPr lang="tr-TR" dirty="0">
                <a:solidFill>
                  <a:srgbClr val="000000"/>
                </a:solidFill>
              </a:rPr>
              <a:t>. BMC </a:t>
            </a:r>
            <a:r>
              <a:rPr lang="tr-TR" dirty="0" err="1">
                <a:solidFill>
                  <a:srgbClr val="000000"/>
                </a:solidFill>
              </a:rPr>
              <a:t>Health</a:t>
            </a:r>
            <a:r>
              <a:rPr lang="tr-TR" dirty="0">
                <a:solidFill>
                  <a:srgbClr val="000000"/>
                </a:solidFill>
              </a:rPr>
              <a:t> </a:t>
            </a:r>
            <a:r>
              <a:rPr lang="tr-TR" dirty="0" err="1">
                <a:solidFill>
                  <a:srgbClr val="000000"/>
                </a:solidFill>
              </a:rPr>
              <a:t>Serv</a:t>
            </a:r>
            <a:r>
              <a:rPr lang="tr-TR" dirty="0">
                <a:solidFill>
                  <a:srgbClr val="000000"/>
                </a:solidFill>
              </a:rPr>
              <a:t> </a:t>
            </a:r>
            <a:r>
              <a:rPr lang="tr-TR" dirty="0" err="1">
                <a:solidFill>
                  <a:srgbClr val="000000"/>
                </a:solidFill>
              </a:rPr>
              <a:t>Res</a:t>
            </a:r>
            <a:r>
              <a:rPr lang="tr-TR" dirty="0">
                <a:solidFill>
                  <a:srgbClr val="000000"/>
                </a:solidFill>
              </a:rPr>
              <a:t> 21, 1057 (2021). https://doi.org/10.1186/s12913-021-07097-6</a:t>
            </a:r>
          </a:p>
          <a:p>
            <a:pPr marL="0" indent="0" algn="just">
              <a:buNone/>
            </a:pPr>
            <a:r>
              <a:rPr lang="tr-TR" dirty="0">
                <a:solidFill>
                  <a:srgbClr val="000000"/>
                </a:solidFill>
              </a:rPr>
              <a:t>4.</a:t>
            </a:r>
            <a:r>
              <a:rPr lang="tr-TR" dirty="0">
                <a:solidFill>
                  <a:srgbClr val="000000"/>
                </a:solidFill>
                <a:hlinkClick r:id="rId2"/>
              </a:rPr>
              <a:t>https://ieea.ch/wp-content/uploads/2024/09/ISQua-EEA-Guidelines-and-Principles-for-the-Development-of-Health-and-Social-Care-Standards-6th-Edition-1.pdf</a:t>
            </a:r>
            <a:endParaRPr lang="tr-TR" dirty="0">
              <a:solidFill>
                <a:srgbClr val="000000"/>
              </a:solidFill>
            </a:endParaRPr>
          </a:p>
          <a:p>
            <a:pPr marL="0" indent="0" algn="just">
              <a:buNone/>
            </a:pPr>
            <a:r>
              <a:rPr lang="tr-TR" dirty="0">
                <a:solidFill>
                  <a:srgbClr val="000000"/>
                </a:solidFill>
              </a:rPr>
              <a:t>5.https://store.jointcommissioninternational.org/</a:t>
            </a:r>
            <a:r>
              <a:rPr lang="tr-TR" dirty="0" err="1">
                <a:solidFill>
                  <a:srgbClr val="000000"/>
                </a:solidFill>
              </a:rPr>
              <a:t>assets</a:t>
            </a:r>
            <a:r>
              <a:rPr lang="tr-TR" dirty="0">
                <a:solidFill>
                  <a:srgbClr val="000000"/>
                </a:solidFill>
              </a:rPr>
              <a:t>/3/7/EBJCIH24_Sample_Pages.pdf</a:t>
            </a:r>
          </a:p>
          <a:p>
            <a:pPr marL="0" indent="0" algn="just">
              <a:buNone/>
            </a:pPr>
            <a:r>
              <a:rPr lang="tr-TR" dirty="0">
                <a:solidFill>
                  <a:srgbClr val="000000"/>
                </a:solidFill>
              </a:rPr>
              <a:t>6. </a:t>
            </a:r>
            <a:r>
              <a:rPr lang="tr-TR" dirty="0">
                <a:solidFill>
                  <a:srgbClr val="000000"/>
                </a:solidFill>
                <a:hlinkClick r:id="rId3"/>
              </a:rPr>
              <a:t>https://www.iso.org/home.html</a:t>
            </a:r>
            <a:endParaRPr lang="tr-TR" dirty="0">
              <a:solidFill>
                <a:srgbClr val="000000"/>
              </a:solidFill>
            </a:endParaRPr>
          </a:p>
          <a:p>
            <a:pPr marL="0" indent="0" algn="just">
              <a:buNone/>
            </a:pPr>
            <a:r>
              <a:rPr lang="tr-TR" dirty="0">
                <a:solidFill>
                  <a:srgbClr val="000000"/>
                </a:solidFill>
              </a:rPr>
              <a:t>7. </a:t>
            </a:r>
            <a:r>
              <a:rPr lang="tr-TR" dirty="0">
                <a:solidFill>
                  <a:srgbClr val="000000"/>
                </a:solidFill>
                <a:hlinkClick r:id="rId4"/>
              </a:rPr>
              <a:t>https://www.temos-worldwide.com/temos-standards.aspx</a:t>
            </a:r>
            <a:endParaRPr lang="tr-TR" dirty="0">
              <a:solidFill>
                <a:srgbClr val="000000"/>
              </a:solidFill>
            </a:endParaRPr>
          </a:p>
          <a:p>
            <a:pPr marL="0" indent="0" algn="just">
              <a:buNone/>
            </a:pPr>
            <a:r>
              <a:rPr lang="tr-TR" dirty="0">
                <a:solidFill>
                  <a:srgbClr val="000000"/>
                </a:solidFill>
              </a:rPr>
              <a:t>8.https://www.england.nhs.uk/long-read/national-standards-of-healthcare-cleanliness-2025/</a:t>
            </a:r>
          </a:p>
        </p:txBody>
      </p:sp>
      <p:pic>
        <p:nvPicPr>
          <p:cNvPr id="4" name="Resim 2">
            <a:extLst>
              <a:ext uri="{FF2B5EF4-FFF2-40B4-BE49-F238E27FC236}">
                <a16:creationId xmlns:a16="http://schemas.microsoft.com/office/drawing/2014/main" id="{76CCA110-908E-71BB-FC3F-443A387A04BC}"/>
              </a:ext>
            </a:extLst>
          </p:cNvPr>
          <p:cNvPicPr>
            <a:picLocks noChangeAspect="1"/>
          </p:cNvPicPr>
          <p:nvPr/>
        </p:nvPicPr>
        <p:blipFill>
          <a:blip r:embed="rId5"/>
          <a:srcRect l="21985" r="19969"/>
          <a:stretch/>
        </p:blipFill>
        <p:spPr>
          <a:xfrm>
            <a:off x="10074799" y="355128"/>
            <a:ext cx="2039841" cy="1382232"/>
          </a:xfrm>
          <a:prstGeom prst="rect">
            <a:avLst/>
          </a:prstGeom>
        </p:spPr>
      </p:pic>
      <p:sp>
        <p:nvSpPr>
          <p:cNvPr id="6" name="Başlık 5">
            <a:extLst>
              <a:ext uri="{FF2B5EF4-FFF2-40B4-BE49-F238E27FC236}">
                <a16:creationId xmlns:a16="http://schemas.microsoft.com/office/drawing/2014/main" id="{4A67197C-7ECD-E70A-75BD-980B367B6E68}"/>
              </a:ext>
            </a:extLst>
          </p:cNvPr>
          <p:cNvSpPr>
            <a:spLocks noGrp="1"/>
          </p:cNvSpPr>
          <p:nvPr>
            <p:ph type="title"/>
          </p:nvPr>
        </p:nvSpPr>
        <p:spPr>
          <a:xfrm>
            <a:off x="1097280" y="614679"/>
            <a:ext cx="10058400" cy="748454"/>
          </a:xfrm>
        </p:spPr>
        <p:txBody>
          <a:bodyPr/>
          <a:lstStyle/>
          <a:p>
            <a:r>
              <a:rPr lang="tr-TR" b="1" dirty="0">
                <a:solidFill>
                  <a:schemeClr val="accent2"/>
                </a:solidFill>
                <a:latin typeface="+mn-lt"/>
              </a:rPr>
              <a:t>Kaynaklar</a:t>
            </a:r>
            <a:endParaRPr lang="tr-TR" b="1" dirty="0">
              <a:latin typeface="+mn-lt"/>
            </a:endParaRPr>
          </a:p>
        </p:txBody>
      </p:sp>
    </p:spTree>
    <p:extLst>
      <p:ext uri="{BB962C8B-B14F-4D97-AF65-F5344CB8AC3E}">
        <p14:creationId xmlns:p14="http://schemas.microsoft.com/office/powerpoint/2010/main" val="1227889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84EE-548B-5C95-C898-21A850914625}"/>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3E190F10-685B-BA15-29B8-FC4446BD2047}"/>
              </a:ext>
            </a:extLst>
          </p:cNvPr>
          <p:cNvPicPr>
            <a:picLocks noChangeAspect="1"/>
          </p:cNvPicPr>
          <p:nvPr/>
        </p:nvPicPr>
        <p:blipFill>
          <a:blip r:embed="rId2"/>
          <a:srcRect l="21985" r="19969"/>
          <a:stretch/>
        </p:blipFill>
        <p:spPr>
          <a:xfrm>
            <a:off x="10152159" y="184666"/>
            <a:ext cx="2039841" cy="1382232"/>
          </a:xfrm>
          <a:prstGeom prst="rect">
            <a:avLst/>
          </a:prstGeom>
        </p:spPr>
      </p:pic>
      <p:sp>
        <p:nvSpPr>
          <p:cNvPr id="2" name="Title 1">
            <a:extLst>
              <a:ext uri="{FF2B5EF4-FFF2-40B4-BE49-F238E27FC236}">
                <a16:creationId xmlns:a16="http://schemas.microsoft.com/office/drawing/2014/main" id="{F116F740-0298-ABCC-7304-953F8D9E8294}"/>
              </a:ext>
            </a:extLst>
          </p:cNvPr>
          <p:cNvSpPr>
            <a:spLocks noGrp="1"/>
          </p:cNvSpPr>
          <p:nvPr>
            <p:ph type="title"/>
          </p:nvPr>
        </p:nvSpPr>
        <p:spPr>
          <a:xfrm>
            <a:off x="1160909" y="595736"/>
            <a:ext cx="8314267" cy="1035889"/>
          </a:xfrm>
        </p:spPr>
        <p:txBody>
          <a:bodyPr>
            <a:normAutofit fontScale="90000"/>
          </a:bodyPr>
          <a:lstStyle/>
          <a:p>
            <a:r>
              <a:rPr lang="tr-TR" sz="4400" b="1" dirty="0">
                <a:solidFill>
                  <a:srgbClr val="5E67A0"/>
                </a:solidFill>
                <a:latin typeface="+mn-lt"/>
              </a:rPr>
              <a:t> </a:t>
            </a:r>
            <a:br>
              <a:rPr lang="tr-TR" sz="4400" b="1" dirty="0">
                <a:solidFill>
                  <a:srgbClr val="5E67A0"/>
                </a:solidFill>
                <a:latin typeface="+mn-lt"/>
              </a:rPr>
            </a:br>
            <a:br>
              <a:rPr lang="tr-TR" sz="4400" b="1" dirty="0">
                <a:solidFill>
                  <a:srgbClr val="5E67A0"/>
                </a:solidFill>
                <a:latin typeface="+mn-lt"/>
              </a:rPr>
            </a:br>
            <a:br>
              <a:rPr lang="tr-TR" sz="4400" b="1" dirty="0">
                <a:solidFill>
                  <a:srgbClr val="5E67A0"/>
                </a:solidFill>
                <a:latin typeface="+mn-lt"/>
              </a:rPr>
            </a:br>
            <a:br>
              <a:rPr lang="tr-TR" sz="4400" dirty="0"/>
            </a:br>
            <a:br>
              <a:rPr lang="tr-TR" sz="4400" dirty="0"/>
            </a:br>
            <a:r>
              <a:rPr lang="tr-TR" sz="4400" b="1" dirty="0">
                <a:latin typeface="+mn-lt"/>
              </a:rPr>
              <a:t> </a:t>
            </a: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6000" b="1" dirty="0">
                <a:latin typeface="+mn-lt"/>
              </a:rPr>
            </a:br>
            <a:r>
              <a:rPr lang="tr-TR" sz="6000" b="1" dirty="0">
                <a:solidFill>
                  <a:schemeClr val="accent2"/>
                </a:solidFill>
                <a:latin typeface="+mn-lt"/>
              </a:rPr>
              <a:t>Hazırlayanlar</a:t>
            </a:r>
            <a:endParaRPr lang="en-GB" sz="4400" b="1" dirty="0">
              <a:solidFill>
                <a:schemeClr val="accent2"/>
              </a:solidFill>
              <a:latin typeface="+mn-lt"/>
            </a:endParaRPr>
          </a:p>
        </p:txBody>
      </p:sp>
      <p:sp>
        <p:nvSpPr>
          <p:cNvPr id="3" name="Rectangle 1">
            <a:extLst>
              <a:ext uri="{FF2B5EF4-FFF2-40B4-BE49-F238E27FC236}">
                <a16:creationId xmlns:a16="http://schemas.microsoft.com/office/drawing/2014/main" id="{A385E51D-9116-A536-EFBB-474295068822}"/>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80AF366E-D6D9-A069-2935-05649ACFA726}"/>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5" name="Metin kutusu 4"/>
          <p:cNvSpPr txBox="1"/>
          <p:nvPr/>
        </p:nvSpPr>
        <p:spPr>
          <a:xfrm>
            <a:off x="4271108" y="4714741"/>
            <a:ext cx="3865995" cy="369332"/>
          </a:xfrm>
          <a:prstGeom prst="rect">
            <a:avLst/>
          </a:prstGeom>
          <a:noFill/>
        </p:spPr>
        <p:txBody>
          <a:bodyPr wrap="none" rtlCol="0">
            <a:spAutoFit/>
          </a:bodyPr>
          <a:lstStyle/>
          <a:p>
            <a:r>
              <a:rPr lang="tr-TR" b="1" dirty="0">
                <a:solidFill>
                  <a:srgbClr val="666DA4"/>
                </a:solidFill>
              </a:rPr>
              <a:t>Arş. Gör. Dr. Gülseren Maraş </a:t>
            </a:r>
            <a:r>
              <a:rPr lang="tr-TR" b="1" dirty="0" err="1">
                <a:solidFill>
                  <a:srgbClr val="666DA4"/>
                </a:solidFill>
              </a:rPr>
              <a:t>Baydoğan</a:t>
            </a:r>
            <a:endParaRPr lang="tr-TR" b="1" dirty="0">
              <a:solidFill>
                <a:srgbClr val="666DA4"/>
              </a:solidFill>
            </a:endParaRPr>
          </a:p>
        </p:txBody>
      </p:sp>
      <p:sp>
        <p:nvSpPr>
          <p:cNvPr id="9" name="Metin kutusu 8"/>
          <p:cNvSpPr txBox="1"/>
          <p:nvPr/>
        </p:nvSpPr>
        <p:spPr>
          <a:xfrm>
            <a:off x="370324" y="5858613"/>
            <a:ext cx="11695830" cy="338554"/>
          </a:xfrm>
          <a:prstGeom prst="rect">
            <a:avLst/>
          </a:prstGeom>
          <a:noFill/>
        </p:spPr>
        <p:txBody>
          <a:bodyPr wrap="none" rtlCol="0">
            <a:spAutoFit/>
          </a:bodyPr>
          <a:lstStyle/>
          <a:p>
            <a:r>
              <a:rPr lang="tr-TR" sz="1600" b="1" dirty="0">
                <a:solidFill>
                  <a:srgbClr val="7030A0"/>
                </a:solidFill>
                <a:latin typeface="Lucida Calligraphy" panose="03010101010101010101" pitchFamily="66" charset="0"/>
              </a:rPr>
              <a:t>Türk Hastane </a:t>
            </a:r>
            <a:r>
              <a:rPr lang="tr-TR" sz="1600" b="1" dirty="0" err="1">
                <a:solidFill>
                  <a:srgbClr val="7030A0"/>
                </a:solidFill>
                <a:latin typeface="Lucida Calligraphy" panose="03010101010101010101" pitchFamily="66" charset="0"/>
              </a:rPr>
              <a:t>İnfeksiyonları</a:t>
            </a:r>
            <a:r>
              <a:rPr lang="tr-TR" sz="1600" b="1" dirty="0">
                <a:solidFill>
                  <a:srgbClr val="7030A0"/>
                </a:solidFill>
                <a:latin typeface="Lucida Calligraphy" panose="03010101010101010101" pitchFamily="66" charset="0"/>
              </a:rPr>
              <a:t> ve Kontrolü Derneği Olarak Eğitime Katkılarından Dolayı Teşekkür Ederiz</a:t>
            </a:r>
          </a:p>
        </p:txBody>
      </p:sp>
      <p:pic>
        <p:nvPicPr>
          <p:cNvPr id="1026" name="Picture 2" descr="Arş. Gör. Dr. GÜLSEREN MARAŞ BAYDOĞAN | AVESİS">
            <a:extLst>
              <a:ext uri="{FF2B5EF4-FFF2-40B4-BE49-F238E27FC236}">
                <a16:creationId xmlns:a16="http://schemas.microsoft.com/office/drawing/2014/main" id="{0ECD99FD-89CB-89CF-B06A-B9FEEDCB9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2035704"/>
            <a:ext cx="2273829" cy="2273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71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95322"/>
            <a:ext cx="2039841" cy="1382232"/>
          </a:xfrm>
          <a:prstGeom prst="rect">
            <a:avLst/>
          </a:prstGeom>
        </p:spPr>
      </p:pic>
      <p:graphicFrame>
        <p:nvGraphicFramePr>
          <p:cNvPr id="16" name="İçerik Yer Tutucusu 2">
            <a:extLst>
              <a:ext uri="{FF2B5EF4-FFF2-40B4-BE49-F238E27FC236}">
                <a16:creationId xmlns:a16="http://schemas.microsoft.com/office/drawing/2014/main" id="{41A66273-613B-1829-32D3-3AE305873647}"/>
              </a:ext>
            </a:extLst>
          </p:cNvPr>
          <p:cNvGraphicFramePr>
            <a:graphicFrameLocks/>
          </p:cNvGraphicFramePr>
          <p:nvPr>
            <p:extLst>
              <p:ext uri="{D42A27DB-BD31-4B8C-83A1-F6EECF244321}">
                <p14:modId xmlns:p14="http://schemas.microsoft.com/office/powerpoint/2010/main" val="2273938153"/>
              </p:ext>
            </p:extLst>
          </p:nvPr>
        </p:nvGraphicFramePr>
        <p:xfrm>
          <a:off x="1069114" y="1750458"/>
          <a:ext cx="10106525" cy="4491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05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64C39-E037-86D9-3A22-E3AA02634E73}"/>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C8B4B812-8972-8FB7-CA3F-85A0B7B22516}"/>
              </a:ext>
            </a:extLst>
          </p:cNvPr>
          <p:cNvPicPr>
            <a:picLocks noChangeAspect="1"/>
          </p:cNvPicPr>
          <p:nvPr/>
        </p:nvPicPr>
        <p:blipFill>
          <a:blip r:embed="rId2"/>
          <a:srcRect l="21985" r="19969"/>
          <a:stretch/>
        </p:blipFill>
        <p:spPr>
          <a:xfrm>
            <a:off x="10459810" y="217700"/>
            <a:ext cx="2039841" cy="1382232"/>
          </a:xfrm>
          <a:prstGeom prst="rect">
            <a:avLst/>
          </a:prstGeom>
        </p:spPr>
      </p:pic>
      <p:sp>
        <p:nvSpPr>
          <p:cNvPr id="12" name="Title 1">
            <a:extLst>
              <a:ext uri="{FF2B5EF4-FFF2-40B4-BE49-F238E27FC236}">
                <a16:creationId xmlns:a16="http://schemas.microsoft.com/office/drawing/2014/main" id="{79C8E449-E121-DE64-037F-A005C38C07B7}"/>
              </a:ext>
            </a:extLst>
          </p:cNvPr>
          <p:cNvSpPr>
            <a:spLocks noGrp="1"/>
          </p:cNvSpPr>
          <p:nvPr>
            <p:ph type="title"/>
          </p:nvPr>
        </p:nvSpPr>
        <p:spPr>
          <a:xfrm>
            <a:off x="1241659" y="264592"/>
            <a:ext cx="10058400" cy="1015664"/>
          </a:xfrm>
        </p:spPr>
        <p:txBody>
          <a:bodyPr>
            <a:noAutofit/>
          </a:bodyPr>
          <a:lstStyle/>
          <a:p>
            <a:r>
              <a:rPr lang="en-GB" b="1" dirty="0" err="1">
                <a:solidFill>
                  <a:srgbClr val="5E67A0"/>
                </a:solidFill>
                <a:latin typeface="+mn-lt"/>
              </a:rPr>
              <a:t>Sağlıkta</a:t>
            </a:r>
            <a:r>
              <a:rPr lang="en-GB" b="1" dirty="0">
                <a:solidFill>
                  <a:srgbClr val="5E67A0"/>
                </a:solidFill>
                <a:latin typeface="+mn-lt"/>
              </a:rPr>
              <a:t> </a:t>
            </a:r>
            <a:r>
              <a:rPr lang="en-GB" b="1" dirty="0" err="1">
                <a:solidFill>
                  <a:srgbClr val="5E67A0"/>
                </a:solidFill>
                <a:latin typeface="+mn-lt"/>
              </a:rPr>
              <a:t>Akreditasyonun</a:t>
            </a:r>
            <a:r>
              <a:rPr lang="en-GB" b="1" dirty="0">
                <a:solidFill>
                  <a:srgbClr val="5E67A0"/>
                </a:solidFill>
                <a:latin typeface="+mn-lt"/>
              </a:rPr>
              <a:t> </a:t>
            </a:r>
            <a:r>
              <a:rPr lang="en-GB" b="1" dirty="0" err="1">
                <a:solidFill>
                  <a:srgbClr val="5E67A0"/>
                </a:solidFill>
                <a:latin typeface="+mn-lt"/>
              </a:rPr>
              <a:t>Önemi</a:t>
            </a:r>
            <a:endParaRPr lang="tr-TR" b="1" dirty="0">
              <a:solidFill>
                <a:srgbClr val="5E67A0"/>
              </a:solidFill>
              <a:latin typeface="+mn-lt"/>
            </a:endParaRPr>
          </a:p>
        </p:txBody>
      </p:sp>
      <p:sp>
        <p:nvSpPr>
          <p:cNvPr id="6" name="Metin kutusu 5">
            <a:extLst>
              <a:ext uri="{FF2B5EF4-FFF2-40B4-BE49-F238E27FC236}">
                <a16:creationId xmlns:a16="http://schemas.microsoft.com/office/drawing/2014/main" id="{5F2CFB7B-CD37-E70C-62BD-1E7946F2EBB9}"/>
              </a:ext>
            </a:extLst>
          </p:cNvPr>
          <p:cNvSpPr txBox="1"/>
          <p:nvPr/>
        </p:nvSpPr>
        <p:spPr>
          <a:xfrm>
            <a:off x="1241659" y="1889035"/>
            <a:ext cx="9218151" cy="5355312"/>
          </a:xfrm>
          <a:prstGeom prst="rect">
            <a:avLst/>
          </a:prstGeom>
          <a:noFill/>
        </p:spPr>
        <p:txBody>
          <a:bodyPr wrap="square">
            <a:spAutoFit/>
          </a:bodyPr>
          <a:lstStyle/>
          <a:p>
            <a:pPr marL="342900" lvl="0" indent="-342900" algn="just" rtl="0">
              <a:buClr>
                <a:srgbClr val="FF9900"/>
              </a:buClr>
              <a:buFont typeface="Wingdings" panose="05000000000000000000" pitchFamily="2" charset="2"/>
              <a:buChar char="ü"/>
            </a:pPr>
            <a:r>
              <a:rPr lang="tr-TR" sz="2400" b="1" dirty="0">
                <a:solidFill>
                  <a:srgbClr val="000000"/>
                </a:solidFill>
              </a:rPr>
              <a:t>Kalite ve Güvence Sağlar</a:t>
            </a:r>
            <a:r>
              <a:rPr lang="tr-TR" sz="2400" dirty="0">
                <a:solidFill>
                  <a:srgbClr val="000000"/>
                </a:solidFill>
              </a:rPr>
              <a:t>: Akreditasyon, sağlık kuruluşlarının belirlenen kalite standartlarına uygun çalıştığını gösterir. Bu sayede hastalar, aldıkları sağlık hizmetinin güvenli ve kaliteli olduğunu bilir</a:t>
            </a:r>
          </a:p>
          <a:p>
            <a:pPr marL="342900" indent="-342900" algn="just">
              <a:buClr>
                <a:srgbClr val="FF9900"/>
              </a:buClr>
              <a:buFont typeface="Wingdings" panose="05000000000000000000" pitchFamily="2" charset="2"/>
              <a:buChar char="ü"/>
            </a:pPr>
            <a:r>
              <a:rPr lang="tr-TR" sz="2400" b="1" dirty="0">
                <a:solidFill>
                  <a:srgbClr val="000000"/>
                </a:solidFill>
              </a:rPr>
              <a:t>Hasta Güvenliğini Artırır: </a:t>
            </a:r>
            <a:r>
              <a:rPr lang="tr-TR" sz="2400" dirty="0">
                <a:solidFill>
                  <a:srgbClr val="000000"/>
                </a:solidFill>
              </a:rPr>
              <a:t>Akreditasyon sürecinde hasta güvenliği için gerekli prosedürler ve uygulamalar denetlenir. Böylece hatalar ve riskler minimize edilir</a:t>
            </a:r>
          </a:p>
          <a:p>
            <a:pPr marL="342900" indent="-342900" algn="just">
              <a:buClr>
                <a:srgbClr val="FF9900"/>
              </a:buClr>
              <a:buFont typeface="Wingdings" panose="05000000000000000000" pitchFamily="2" charset="2"/>
              <a:buChar char="ü"/>
            </a:pPr>
            <a:r>
              <a:rPr lang="tr-TR" sz="2400" b="1" dirty="0">
                <a:solidFill>
                  <a:srgbClr val="000000"/>
                </a:solidFill>
              </a:rPr>
              <a:t>Sürekli İyileştirmeyi Teşvik Eder:</a:t>
            </a:r>
            <a:r>
              <a:rPr lang="tr-TR" sz="2400" dirty="0">
                <a:solidFill>
                  <a:srgbClr val="000000"/>
                </a:solidFill>
              </a:rPr>
              <a:t> Sağlık kuruluşları, akreditasyon için sürekli olarak hizmet kalitelerini gözden geçirir ve geliştirir. Bu da sağlık hizmetlerinin zamanla daha iyi olmasını sağlar</a:t>
            </a:r>
          </a:p>
          <a:p>
            <a:pPr marL="342900" indent="-342900" algn="just">
              <a:buClr>
                <a:srgbClr val="FF9900"/>
              </a:buClr>
              <a:buFont typeface="Wingdings" panose="05000000000000000000" pitchFamily="2" charset="2"/>
              <a:buChar char="ü"/>
            </a:pPr>
            <a:r>
              <a:rPr lang="tr-TR" sz="2400" b="1" dirty="0">
                <a:solidFill>
                  <a:srgbClr val="000000"/>
                </a:solidFill>
              </a:rPr>
              <a:t>Personel Motivasyonunu Yükseltir: </a:t>
            </a:r>
            <a:r>
              <a:rPr lang="tr-TR" sz="2400" dirty="0">
                <a:solidFill>
                  <a:srgbClr val="000000"/>
                </a:solidFill>
              </a:rPr>
              <a:t>Standartlara uyum için çalışanların eğitimi ve gelişimi desteklenir, bu da motivasyonu ve performansı artırır</a:t>
            </a:r>
            <a:endParaRPr lang="tr-TR" sz="2400" dirty="0"/>
          </a:p>
          <a:p>
            <a:endParaRPr lang="tr-TR" dirty="0"/>
          </a:p>
          <a:p>
            <a:pPr lvl="0" rtl="0"/>
            <a:endParaRPr lang="tr-TR" sz="1800" dirty="0">
              <a:solidFill>
                <a:srgbClr val="000000"/>
              </a:solidFill>
            </a:endParaRPr>
          </a:p>
          <a:p>
            <a:pPr lvl="0" rtl="0"/>
            <a:endParaRPr lang="tr-TR" sz="1800" dirty="0">
              <a:solidFill>
                <a:srgbClr val="000000"/>
              </a:solidFill>
            </a:endParaRPr>
          </a:p>
        </p:txBody>
      </p:sp>
    </p:spTree>
    <p:extLst>
      <p:ext uri="{BB962C8B-B14F-4D97-AF65-F5344CB8AC3E}">
        <p14:creationId xmlns:p14="http://schemas.microsoft.com/office/powerpoint/2010/main" val="339526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9601-9343-2DD6-F12E-F693F356F4BD}"/>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086387BA-6EE8-0379-7FAA-010AB4AEC466}"/>
              </a:ext>
            </a:extLst>
          </p:cNvPr>
          <p:cNvPicPr>
            <a:picLocks noChangeAspect="1"/>
          </p:cNvPicPr>
          <p:nvPr/>
        </p:nvPicPr>
        <p:blipFill>
          <a:blip r:embed="rId2"/>
          <a:srcRect l="21985" r="19969"/>
          <a:stretch/>
        </p:blipFill>
        <p:spPr>
          <a:xfrm>
            <a:off x="10459810" y="217700"/>
            <a:ext cx="2039841" cy="1382232"/>
          </a:xfrm>
          <a:prstGeom prst="rect">
            <a:avLst/>
          </a:prstGeom>
        </p:spPr>
      </p:pic>
      <p:sp>
        <p:nvSpPr>
          <p:cNvPr id="12" name="Title 1">
            <a:extLst>
              <a:ext uri="{FF2B5EF4-FFF2-40B4-BE49-F238E27FC236}">
                <a16:creationId xmlns:a16="http://schemas.microsoft.com/office/drawing/2014/main" id="{FD1B346F-8B52-5C2A-10D1-0E73F19FBB5F}"/>
              </a:ext>
            </a:extLst>
          </p:cNvPr>
          <p:cNvSpPr>
            <a:spLocks noGrp="1"/>
          </p:cNvSpPr>
          <p:nvPr>
            <p:ph type="title"/>
          </p:nvPr>
        </p:nvSpPr>
        <p:spPr>
          <a:xfrm>
            <a:off x="1241659" y="264592"/>
            <a:ext cx="10058400" cy="1015664"/>
          </a:xfrm>
        </p:spPr>
        <p:txBody>
          <a:bodyPr>
            <a:noAutofit/>
          </a:bodyPr>
          <a:lstStyle/>
          <a:p>
            <a:r>
              <a:rPr lang="en-GB" b="1" dirty="0" err="1">
                <a:solidFill>
                  <a:srgbClr val="5E67A0"/>
                </a:solidFill>
                <a:latin typeface="+mn-lt"/>
              </a:rPr>
              <a:t>Sağlıkta</a:t>
            </a:r>
            <a:r>
              <a:rPr lang="en-GB" b="1" dirty="0">
                <a:solidFill>
                  <a:srgbClr val="5E67A0"/>
                </a:solidFill>
                <a:latin typeface="+mn-lt"/>
              </a:rPr>
              <a:t> </a:t>
            </a:r>
            <a:r>
              <a:rPr lang="en-GB" b="1" dirty="0" err="1">
                <a:solidFill>
                  <a:srgbClr val="5E67A0"/>
                </a:solidFill>
                <a:latin typeface="+mn-lt"/>
              </a:rPr>
              <a:t>Akreditasyonun</a:t>
            </a:r>
            <a:r>
              <a:rPr lang="en-GB" b="1" dirty="0">
                <a:solidFill>
                  <a:srgbClr val="5E67A0"/>
                </a:solidFill>
                <a:latin typeface="+mn-lt"/>
              </a:rPr>
              <a:t> </a:t>
            </a:r>
            <a:r>
              <a:rPr lang="en-GB" b="1" dirty="0" err="1">
                <a:solidFill>
                  <a:srgbClr val="5E67A0"/>
                </a:solidFill>
                <a:latin typeface="+mn-lt"/>
              </a:rPr>
              <a:t>Önemi</a:t>
            </a:r>
            <a:endParaRPr lang="tr-TR" b="1" dirty="0">
              <a:solidFill>
                <a:srgbClr val="5E67A0"/>
              </a:solidFill>
              <a:latin typeface="+mn-lt"/>
            </a:endParaRPr>
          </a:p>
        </p:txBody>
      </p:sp>
      <p:sp>
        <p:nvSpPr>
          <p:cNvPr id="6" name="Metin kutusu 5">
            <a:extLst>
              <a:ext uri="{FF2B5EF4-FFF2-40B4-BE49-F238E27FC236}">
                <a16:creationId xmlns:a16="http://schemas.microsoft.com/office/drawing/2014/main" id="{71CC4C57-3CDF-9B35-CD2C-627C17D94659}"/>
              </a:ext>
            </a:extLst>
          </p:cNvPr>
          <p:cNvSpPr txBox="1"/>
          <p:nvPr/>
        </p:nvSpPr>
        <p:spPr>
          <a:xfrm>
            <a:off x="1241659" y="1889035"/>
            <a:ext cx="9218151" cy="4154984"/>
          </a:xfrm>
          <a:prstGeom prst="rect">
            <a:avLst/>
          </a:prstGeom>
          <a:noFill/>
        </p:spPr>
        <p:txBody>
          <a:bodyPr wrap="square">
            <a:spAutoFit/>
          </a:bodyPr>
          <a:lstStyle/>
          <a:p>
            <a:pPr marL="342900" lvl="0" indent="-342900" algn="just">
              <a:buClr>
                <a:srgbClr val="FF9900"/>
              </a:buClr>
              <a:buFont typeface="Wingdings" panose="05000000000000000000" pitchFamily="2" charset="2"/>
              <a:buChar char="ü"/>
            </a:pPr>
            <a:r>
              <a:rPr lang="tr-TR" sz="2400" b="1" dirty="0">
                <a:solidFill>
                  <a:srgbClr val="000000"/>
                </a:solidFill>
              </a:rPr>
              <a:t>Hizmetlerin Standartlaşmasını Sağlar:</a:t>
            </a:r>
            <a:r>
              <a:rPr lang="tr-TR" sz="2400" dirty="0">
                <a:solidFill>
                  <a:srgbClr val="000000"/>
                </a:solidFill>
              </a:rPr>
              <a:t> Farklı sağlık kurumları arasında belli bir kalite standardı yakalanır, böylece herkes benzer kalitede hizmet alabilir.</a:t>
            </a:r>
          </a:p>
          <a:p>
            <a:pPr marL="342900" lvl="0" indent="-342900" algn="just">
              <a:buClr>
                <a:srgbClr val="FF9900"/>
              </a:buClr>
              <a:buFont typeface="Wingdings" panose="05000000000000000000" pitchFamily="2" charset="2"/>
              <a:buChar char="ü"/>
            </a:pPr>
            <a:r>
              <a:rPr lang="tr-TR" sz="2400" b="1" dirty="0">
                <a:solidFill>
                  <a:srgbClr val="000000"/>
                </a:solidFill>
              </a:rPr>
              <a:t>Yasal ve Kurumsal Güvence Sağlar:</a:t>
            </a:r>
            <a:r>
              <a:rPr lang="tr-TR" sz="2400" dirty="0">
                <a:solidFill>
                  <a:srgbClr val="000000"/>
                </a:solidFill>
              </a:rPr>
              <a:t> Akreditasyon, sağlık kurumlarının yasal ve etik kurallara uygun hareket ettiğinin bir göstergesidir</a:t>
            </a:r>
            <a:endParaRPr lang="tr-TR" sz="2400" dirty="0"/>
          </a:p>
          <a:p>
            <a:pPr marL="342900" lvl="0" indent="-342900" algn="just">
              <a:buClr>
                <a:srgbClr val="FF9900"/>
              </a:buClr>
              <a:buFont typeface="Wingdings" panose="05000000000000000000" pitchFamily="2" charset="2"/>
              <a:buChar char="ü"/>
            </a:pPr>
            <a:r>
              <a:rPr lang="tr-TR" sz="2400" b="1" dirty="0">
                <a:solidFill>
                  <a:srgbClr val="000000"/>
                </a:solidFill>
              </a:rPr>
              <a:t>Verimlilik Artışı Sağlar</a:t>
            </a:r>
            <a:r>
              <a:rPr lang="tr-TR" sz="2400" dirty="0">
                <a:solidFill>
                  <a:srgbClr val="000000"/>
                </a:solidFill>
              </a:rPr>
              <a:t>: Akreditasyon, süreçlerin standartlaşmasını ve gereksiz işlemlerin azaltılmasını sağlar. Böylece kaynaklar daha etkin kullanılır, zaman ve malzeme tasarrufu olur</a:t>
            </a:r>
            <a:endParaRPr lang="tr-TR" sz="2400" dirty="0"/>
          </a:p>
          <a:p>
            <a:pPr marL="342900" lvl="0" indent="-342900" algn="just">
              <a:buClr>
                <a:srgbClr val="FF9900"/>
              </a:buClr>
              <a:buFont typeface="Wingdings" panose="05000000000000000000" pitchFamily="2" charset="2"/>
              <a:buChar char="ü"/>
            </a:pPr>
            <a:r>
              <a:rPr lang="tr-TR" sz="2400" b="1" dirty="0">
                <a:solidFill>
                  <a:srgbClr val="000000"/>
                </a:solidFill>
              </a:rPr>
              <a:t>Rekabet Avantajı Sağlar:</a:t>
            </a:r>
            <a:r>
              <a:rPr lang="tr-TR" sz="2400" dirty="0">
                <a:solidFill>
                  <a:srgbClr val="000000"/>
                </a:solidFill>
              </a:rPr>
              <a:t> Akredite sağlık kurumları, diğerlerine göre daha prestijli görülür, bu da sponsorluk, devlet destekleri ve işbirliklerinde avantaj sağlar</a:t>
            </a:r>
            <a:endParaRPr lang="tr-TR" sz="2400" dirty="0"/>
          </a:p>
        </p:txBody>
      </p:sp>
    </p:spTree>
    <p:extLst>
      <p:ext uri="{BB962C8B-B14F-4D97-AF65-F5344CB8AC3E}">
        <p14:creationId xmlns:p14="http://schemas.microsoft.com/office/powerpoint/2010/main" val="62876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152159" y="155612"/>
            <a:ext cx="2039841" cy="1382232"/>
          </a:xfrm>
          <a:prstGeom prst="rect">
            <a:avLst/>
          </a:prstGeom>
        </p:spPr>
      </p:pic>
      <p:sp>
        <p:nvSpPr>
          <p:cNvPr id="2" name="Title 1">
            <a:extLst>
              <a:ext uri="{FF2B5EF4-FFF2-40B4-BE49-F238E27FC236}">
                <a16:creationId xmlns:a16="http://schemas.microsoft.com/office/drawing/2014/main" id="{CDC73888-CA7B-C1D3-A136-5CF9D6F9606B}"/>
              </a:ext>
            </a:extLst>
          </p:cNvPr>
          <p:cNvSpPr>
            <a:spLocks noGrp="1"/>
          </p:cNvSpPr>
          <p:nvPr>
            <p:ph type="title"/>
          </p:nvPr>
        </p:nvSpPr>
        <p:spPr>
          <a:xfrm>
            <a:off x="1097280" y="286603"/>
            <a:ext cx="10058400" cy="1450757"/>
          </a:xfrm>
        </p:spPr>
        <p:txBody>
          <a:bodyPr>
            <a:normAutofit/>
          </a:bodyPr>
          <a:lstStyle/>
          <a:p>
            <a:r>
              <a:rPr lang="en-GB" sz="5400" b="1" dirty="0">
                <a:solidFill>
                  <a:srgbClr val="5E67A0"/>
                </a:solidFill>
                <a:latin typeface="+mn-lt"/>
              </a:rPr>
              <a:t>Sağlıkta Akreditasyo</a:t>
            </a:r>
            <a:r>
              <a:rPr lang="tr-TR" sz="5400" b="1" dirty="0">
                <a:solidFill>
                  <a:srgbClr val="5E67A0"/>
                </a:solidFill>
                <a:latin typeface="+mn-lt"/>
              </a:rPr>
              <a:t>n</a:t>
            </a:r>
            <a:endParaRPr lang="en-GB" sz="5400" b="1" dirty="0">
              <a:solidFill>
                <a:srgbClr val="5E67A0"/>
              </a:solidFill>
              <a:latin typeface="+mn-lt"/>
            </a:endParaRPr>
          </a:p>
        </p:txBody>
      </p:sp>
      <p:sp>
        <p:nvSpPr>
          <p:cNvPr id="7" name="İçerik Yer Tutucusu 2"/>
          <p:cNvSpPr>
            <a:spLocks noGrp="1"/>
          </p:cNvSpPr>
          <p:nvPr>
            <p:ph idx="1"/>
          </p:nvPr>
        </p:nvSpPr>
        <p:spPr>
          <a:xfrm>
            <a:off x="1097280" y="2326104"/>
            <a:ext cx="10058400" cy="3542989"/>
          </a:xfrm>
        </p:spPr>
        <p:txBody>
          <a:bodyPr/>
          <a:lstStyle/>
          <a:p>
            <a:r>
              <a:rPr lang="tr-TR" sz="2400" dirty="0">
                <a:solidFill>
                  <a:srgbClr val="000000"/>
                </a:solidFill>
              </a:rPr>
              <a:t>Akreditasyon, dünyanın pek çok ülkesinde,</a:t>
            </a:r>
            <a:r>
              <a:rPr lang="tr-TR" sz="2400" b="1" dirty="0">
                <a:solidFill>
                  <a:srgbClr val="000000"/>
                </a:solidFill>
              </a:rPr>
              <a:t> </a:t>
            </a:r>
            <a:r>
              <a:rPr lang="tr-TR" sz="2400" b="1" dirty="0">
                <a:solidFill>
                  <a:srgbClr val="7030A0"/>
                </a:solidFill>
              </a:rPr>
              <a:t>sağlık sistemlerinin ayrılmaz bir parçasını oluşturmakta </a:t>
            </a:r>
            <a:r>
              <a:rPr lang="tr-TR" sz="2400" dirty="0">
                <a:solidFill>
                  <a:srgbClr val="000000"/>
                </a:solidFill>
              </a:rPr>
              <a:t>ve </a:t>
            </a:r>
            <a:r>
              <a:rPr lang="tr-TR" sz="2400" b="1" dirty="0">
                <a:solidFill>
                  <a:srgbClr val="7030A0"/>
                </a:solidFill>
              </a:rPr>
              <a:t>sağlık bakım kalitesini </a:t>
            </a:r>
            <a:r>
              <a:rPr lang="tr-TR" sz="2400" dirty="0">
                <a:solidFill>
                  <a:srgbClr val="000000"/>
                </a:solidFill>
              </a:rPr>
              <a:t>değerlendirmede ve </a:t>
            </a:r>
            <a:r>
              <a:rPr lang="tr-TR" sz="2400" b="1" dirty="0">
                <a:solidFill>
                  <a:srgbClr val="7030A0"/>
                </a:solidFill>
              </a:rPr>
              <a:t>iyileştirmede </a:t>
            </a:r>
            <a:r>
              <a:rPr lang="tr-TR" sz="2400" dirty="0">
                <a:solidFill>
                  <a:srgbClr val="000000"/>
                </a:solidFill>
              </a:rPr>
              <a:t>önemli rol oynamaktadır</a:t>
            </a:r>
          </a:p>
          <a:p>
            <a:r>
              <a:rPr lang="tr-TR" sz="2400" dirty="0">
                <a:solidFill>
                  <a:srgbClr val="000000"/>
                </a:solidFill>
              </a:rPr>
              <a:t>Sağlık kalitesi ve hasta güvenliğinin iyileştirmesi için </a:t>
            </a:r>
            <a:r>
              <a:rPr lang="tr-TR" sz="2400" b="1" dirty="0">
                <a:solidFill>
                  <a:srgbClr val="7030A0"/>
                </a:solidFill>
              </a:rPr>
              <a:t>önemli bir itici güç </a:t>
            </a:r>
            <a:r>
              <a:rPr lang="tr-TR" sz="2400" dirty="0">
                <a:solidFill>
                  <a:srgbClr val="000000"/>
                </a:solidFill>
              </a:rPr>
              <a:t>olarak geniş bir üne kavuşmuştur</a:t>
            </a:r>
          </a:p>
          <a:p>
            <a:endParaRPr lang="tr-TR" dirty="0"/>
          </a:p>
        </p:txBody>
      </p:sp>
    </p:spTree>
    <p:extLst>
      <p:ext uri="{BB962C8B-B14F-4D97-AF65-F5344CB8AC3E}">
        <p14:creationId xmlns:p14="http://schemas.microsoft.com/office/powerpoint/2010/main" val="1999899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152159" y="155612"/>
            <a:ext cx="2039841" cy="1382232"/>
          </a:xfrm>
          <a:prstGeom prst="rect">
            <a:avLst/>
          </a:prstGeom>
        </p:spPr>
      </p:pic>
      <p:pic>
        <p:nvPicPr>
          <p:cNvPr id="6" name="Resim 5"/>
          <p:cNvPicPr>
            <a:picLocks noChangeAspect="1"/>
          </p:cNvPicPr>
          <p:nvPr/>
        </p:nvPicPr>
        <p:blipFill>
          <a:blip r:embed="rId3"/>
          <a:srcRect r="5610"/>
          <a:stretch>
            <a:fillRect/>
          </a:stretch>
        </p:blipFill>
        <p:spPr>
          <a:xfrm>
            <a:off x="626789" y="341380"/>
            <a:ext cx="9617878" cy="5799537"/>
          </a:xfrm>
          <a:prstGeom prst="rect">
            <a:avLst/>
          </a:prstGeom>
        </p:spPr>
      </p:pic>
    </p:spTree>
    <p:extLst>
      <p:ext uri="{BB962C8B-B14F-4D97-AF65-F5344CB8AC3E}">
        <p14:creationId xmlns:p14="http://schemas.microsoft.com/office/powerpoint/2010/main" val="1869148168"/>
      </p:ext>
    </p:extLst>
  </p:cSld>
  <p:clrMapOvr>
    <a:masterClrMapping/>
  </p:clrMapOvr>
</p:sld>
</file>

<file path=ppt/theme/theme1.xml><?xml version="1.0" encoding="utf-8"?>
<a:theme xmlns:a="http://schemas.openxmlformats.org/drawingml/2006/main" name="Geçmişe bakış">
  <a:themeElements>
    <a:clrScheme name="Özel 23">
      <a:dk1>
        <a:srgbClr val="0F4C76"/>
      </a:dk1>
      <a:lt1>
        <a:sysClr val="window" lastClr="FFFFFF"/>
      </a:lt1>
      <a:dk2>
        <a:srgbClr val="637052"/>
      </a:dk2>
      <a:lt2>
        <a:srgbClr val="CCDDEA"/>
      </a:lt2>
      <a:accent1>
        <a:srgbClr val="FF9933"/>
      </a:accent1>
      <a:accent2>
        <a:srgbClr val="660066"/>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İDER POWERPOİNT ŞABLONU (1)" id="{958E88EB-2B7A-4D38-9FEF-BCE4E8ADE412}" vid="{D8C05706-E3DD-4AA0-B90A-1937CBBF10C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HİDER Slayt Şablonu - Kopya</Template>
  <TotalTime>1410</TotalTime>
  <Words>2439</Words>
  <Application>Microsoft Office PowerPoint</Application>
  <PresentationFormat>Geniş ekran</PresentationFormat>
  <Paragraphs>302</Paragraphs>
  <Slides>41</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41</vt:i4>
      </vt:variant>
    </vt:vector>
  </HeadingPairs>
  <TitlesOfParts>
    <vt:vector size="49" baseType="lpstr">
      <vt:lpstr>Arial</vt:lpstr>
      <vt:lpstr>Calibri</vt:lpstr>
      <vt:lpstr>Calibri Light</vt:lpstr>
      <vt:lpstr>Cambria</vt:lpstr>
      <vt:lpstr>Lucida Calligraphy</vt:lpstr>
      <vt:lpstr>Times New Roman</vt:lpstr>
      <vt:lpstr>Wingdings</vt:lpstr>
      <vt:lpstr>Geçmişe bakış</vt:lpstr>
      <vt:lpstr>Sağlıkta Akreditasyonda Temizlik Standartları</vt:lpstr>
      <vt:lpstr>Sunum Planı</vt:lpstr>
      <vt:lpstr>AKREDİTASYON VE STANDART KAVRAMLARINA GENEL BAKIŞ</vt:lpstr>
      <vt:lpstr>Akreditasyon</vt:lpstr>
      <vt:lpstr>PowerPoint Sunusu</vt:lpstr>
      <vt:lpstr>Sağlıkta Akreditasyonun Önemi</vt:lpstr>
      <vt:lpstr>Sağlıkta Akreditasyonun Önemi</vt:lpstr>
      <vt:lpstr>Sağlıkta Akreditasyon</vt:lpstr>
      <vt:lpstr>PowerPoint Sunusu</vt:lpstr>
      <vt:lpstr>Türkiye Sağlıkta Akreditasyon Süreci</vt:lpstr>
      <vt:lpstr>Türkiye Sağlık Hizmetleri Kalite ve Akreditasyon Enstitüsü (TÜSKA)</vt:lpstr>
      <vt:lpstr>The International Society for Quality in Healthcare (ISQua)</vt:lpstr>
      <vt:lpstr>PowerPoint Sunusu</vt:lpstr>
      <vt:lpstr>The International Society for Quality in Healthcare (ISQua)</vt:lpstr>
      <vt:lpstr>PowerPoint Sunusu</vt:lpstr>
      <vt:lpstr>JCI Hastane Temizlik Standartları </vt:lpstr>
      <vt:lpstr>JCI Hastane Temizlik Standartları </vt:lpstr>
      <vt:lpstr>ISO Hastane Temizlik Standartları </vt:lpstr>
      <vt:lpstr>ISO Hastane Temizlik Standartları </vt:lpstr>
      <vt:lpstr>TEMOS Hastane Temizlik Standartları </vt:lpstr>
      <vt:lpstr>TEMOS  Hastane Temizlik Standartları </vt:lpstr>
      <vt:lpstr>NHS Hastane Temizlik Standartları </vt:lpstr>
      <vt:lpstr>NHS  Hastane Temizlik Standartları </vt:lpstr>
      <vt:lpstr>PowerPoint Sunusu</vt:lpstr>
      <vt:lpstr>TÜSKA Sağlıkta Akreditasyon Standartları Kapsamında Temizlik</vt:lpstr>
      <vt:lpstr>PowerPoint Sunusu</vt:lpstr>
      <vt:lpstr>PowerPoint Sunusu</vt:lpstr>
      <vt:lpstr>Sağlıkta Akreditasyon  Standartları Hastane Seti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Sonuç</vt:lpstr>
      <vt:lpstr>Sonuç</vt:lpstr>
      <vt:lpstr>Kaynaklar</vt:lpstr>
      <vt:lpstr>                Hazırlayanlar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Hijyeni</dc:title>
  <dc:creator>Aydın Alber Yüce</dc:creator>
  <cp:lastModifiedBy>Aydın Alber Yüce</cp:lastModifiedBy>
  <cp:revision>59</cp:revision>
  <dcterms:created xsi:type="dcterms:W3CDTF">2025-04-30T17:13:23Z</dcterms:created>
  <dcterms:modified xsi:type="dcterms:W3CDTF">2025-07-07T10:51:30Z</dcterms:modified>
</cp:coreProperties>
</file>